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68" r:id="rId4"/>
    <p:sldId id="259" r:id="rId5"/>
    <p:sldId id="267" r:id="rId6"/>
    <p:sldId id="258" r:id="rId7"/>
    <p:sldId id="260" r:id="rId8"/>
    <p:sldId id="290" r:id="rId9"/>
    <p:sldId id="313" r:id="rId10"/>
    <p:sldId id="291" r:id="rId11"/>
    <p:sldId id="305" r:id="rId12"/>
    <p:sldId id="261" r:id="rId13"/>
    <p:sldId id="314" r:id="rId14"/>
    <p:sldId id="307" r:id="rId15"/>
    <p:sldId id="292" r:id="rId16"/>
    <p:sldId id="308" r:id="rId17"/>
    <p:sldId id="293" r:id="rId18"/>
    <p:sldId id="309" r:id="rId19"/>
    <p:sldId id="310" r:id="rId20"/>
    <p:sldId id="315" r:id="rId21"/>
    <p:sldId id="294" r:id="rId22"/>
    <p:sldId id="295" r:id="rId23"/>
    <p:sldId id="288" r:id="rId24"/>
    <p:sldId id="289" r:id="rId25"/>
    <p:sldId id="273"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Ubuntu" panose="020B0504030602030204" pitchFamily="34" charset="0"/>
      <p:regular r:id="rId32"/>
      <p:bold r:id="rId33"/>
      <p:italic r:id="rId34"/>
      <p:boldItalic r:id="rId35"/>
    </p:embeddedFont>
    <p:embeddedFont>
      <p:font typeface="Ubuntu Light" panose="020B030403060203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gP6VT0DhK14j+2qMOJlRxpq4dn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E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62" y="28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5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3" name="Google Shape;12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0156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1171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3451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687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3444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47" name="Google Shape;24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84281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5491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7165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5550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47" name="Google Shape;24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7999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1677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34" name="Google Shape;13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3847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 name="Google Shape;1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9956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 name="Google Shape;1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848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8" name="Google Shape;29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 name="Google Shape;11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6" name="Google Shape;23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3" name="Google Shape;12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3" name="Google Shape;12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91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3" name="Google Shape;12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7720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8"/>
          <p:cNvSpPr>
            <a:spLocks noGrp="1"/>
          </p:cNvSpPr>
          <p:nvPr>
            <p:ph type="pic" idx="2"/>
          </p:nvPr>
        </p:nvSpPr>
        <p:spPr>
          <a:xfrm>
            <a:off x="5183188" y="987425"/>
            <a:ext cx="6172200" cy="4873625"/>
          </a:xfrm>
          <a:prstGeom prst="rect">
            <a:avLst/>
          </a:prstGeom>
          <a:noFill/>
          <a:ln>
            <a:noFill/>
          </a:ln>
        </p:spPr>
      </p:sp>
      <p:sp>
        <p:nvSpPr>
          <p:cNvPr id="64" name="Google Shape;64;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hyperlink" Target="https://lenguajecss.com/css/responsive-web-design/media-queries/" TargetMode="External"/><Relationship Id="rId13" Type="http://schemas.openxmlformats.org/officeDocument/2006/relationships/hyperlink" Target="https://lenguajecss.com/css/responsive-web-design/medios-paginados/" TargetMode="External"/><Relationship Id="rId3" Type="http://schemas.openxmlformats.org/officeDocument/2006/relationships/image" Target="../media/image11.png"/><Relationship Id="rId7" Type="http://schemas.openxmlformats.org/officeDocument/2006/relationships/hyperlink" Target="https://lenguajecss.com/css/reglas-css/la-regla-supports/" TargetMode="External"/><Relationship Id="rId12" Type="http://schemas.openxmlformats.org/officeDocument/2006/relationships/hyperlink" Target="https://lenguajecss.com/css/fuentes-y-tipografias/caracteristicas-personalizadas/" TargetMode="External"/><Relationship Id="rId2" Type="http://schemas.openxmlformats.org/officeDocument/2006/relationships/notesSlide" Target="../notesSlides/notesSlide15.xml"/><Relationship Id="rId16" Type="http://schemas.openxmlformats.org/officeDocument/2006/relationships/hyperlink" Target="https://lenguajecss.com/css/reglas-css/la-regla-layer/" TargetMode="External"/><Relationship Id="rId1" Type="http://schemas.openxmlformats.org/officeDocument/2006/relationships/slideLayout" Target="../slideLayouts/slideLayout2.xml"/><Relationship Id="rId6" Type="http://schemas.openxmlformats.org/officeDocument/2006/relationships/hyperlink" Target="https://lenguajecss.com/css/reglas-css/la-regla-import/" TargetMode="External"/><Relationship Id="rId11" Type="http://schemas.openxmlformats.org/officeDocument/2006/relationships/hyperlink" Target="https://lenguajecss.com/css/fuentes-y-tipografias/tipografias-externas/" TargetMode="External"/><Relationship Id="rId5" Type="http://schemas.openxmlformats.org/officeDocument/2006/relationships/image" Target="../media/image4.png"/><Relationship Id="rId15" Type="http://schemas.openxmlformats.org/officeDocument/2006/relationships/hyperlink" Target="https://lenguajecss.com/css/reglas-css/la-regla-property/" TargetMode="External"/><Relationship Id="rId10" Type="http://schemas.openxmlformats.org/officeDocument/2006/relationships/hyperlink" Target="https://lenguajecss.com/css/reglas-css/la-regla-scope/" TargetMode="External"/><Relationship Id="rId4" Type="http://schemas.openxmlformats.org/officeDocument/2006/relationships/image" Target="../media/image13.png"/><Relationship Id="rId9" Type="http://schemas.openxmlformats.org/officeDocument/2006/relationships/hyperlink" Target="https://lenguajecss.com/css/animaciones/keyframes/" TargetMode="External"/><Relationship Id="rId14" Type="http://schemas.openxmlformats.org/officeDocument/2006/relationships/hyperlink" Target="https://lenguajecss.com/css/representacion-datos/contadores-cs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hyperlink" Target="https://lenguajecss.com/css/reglas-css/la-regla-supports/" TargetMode="External"/><Relationship Id="rId13" Type="http://schemas.openxmlformats.org/officeDocument/2006/relationships/hyperlink" Target="https://lenguajecss.com/css/fuentes-y-tipografias/caracteristicas-personalizadas/" TargetMode="External"/><Relationship Id="rId3" Type="http://schemas.openxmlformats.org/officeDocument/2006/relationships/image" Target="../media/image11.png"/><Relationship Id="rId7" Type="http://schemas.openxmlformats.org/officeDocument/2006/relationships/hyperlink" Target="https://lenguajecss.com/css/reglas-css/la-regla-import/" TargetMode="External"/><Relationship Id="rId12" Type="http://schemas.openxmlformats.org/officeDocument/2006/relationships/hyperlink" Target="https://lenguajecss.com/css/fuentes-y-tipografias/tipografias-externas/" TargetMode="External"/><Relationship Id="rId17" Type="http://schemas.openxmlformats.org/officeDocument/2006/relationships/hyperlink" Target="https://lenguajecss.com/css/reglas-css/la-regla-layer/" TargetMode="External"/><Relationship Id="rId2" Type="http://schemas.openxmlformats.org/officeDocument/2006/relationships/notesSlide" Target="../notesSlides/notesSlide17.xml"/><Relationship Id="rId16" Type="http://schemas.openxmlformats.org/officeDocument/2006/relationships/hyperlink" Target="https://lenguajecss.com/css/reglas-css/la-regla-property/" TargetMode="External"/><Relationship Id="rId1" Type="http://schemas.openxmlformats.org/officeDocument/2006/relationships/slideLayout" Target="../slideLayouts/slideLayout2.xml"/><Relationship Id="rId6" Type="http://schemas.openxmlformats.org/officeDocument/2006/relationships/hyperlink" Target="https://developer.mozilla.org/es/docs/Web/CSS/@font-feature-values" TargetMode="External"/><Relationship Id="rId11" Type="http://schemas.openxmlformats.org/officeDocument/2006/relationships/hyperlink" Target="https://lenguajecss.com/css/reglas-css/la-regla-scope/" TargetMode="External"/><Relationship Id="rId5" Type="http://schemas.openxmlformats.org/officeDocument/2006/relationships/image" Target="../media/image4.png"/><Relationship Id="rId15" Type="http://schemas.openxmlformats.org/officeDocument/2006/relationships/hyperlink" Target="https://lenguajecss.com/css/representacion-datos/contadores-css/" TargetMode="External"/><Relationship Id="rId10" Type="http://schemas.openxmlformats.org/officeDocument/2006/relationships/hyperlink" Target="https://lenguajecss.com/css/animaciones/keyframes/" TargetMode="External"/><Relationship Id="rId4" Type="http://schemas.openxmlformats.org/officeDocument/2006/relationships/image" Target="../media/image13.png"/><Relationship Id="rId9" Type="http://schemas.openxmlformats.org/officeDocument/2006/relationships/hyperlink" Target="https://lenguajecss.com/css/responsive-web-design/media-queries/" TargetMode="External"/><Relationship Id="rId14" Type="http://schemas.openxmlformats.org/officeDocument/2006/relationships/hyperlink" Target="https://lenguajecss.com/css/responsive-web-design/medios-paginado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developer.mozilla.org/es/docs/Web/CSS/@import" TargetMode="External"/><Relationship Id="rId5" Type="http://schemas.openxmlformats.org/officeDocument/2006/relationships/image" Target="../media/image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developer.mozilla.org/en-US/docs/Web/CSS/@layer" TargetMode="External"/><Relationship Id="rId5" Type="http://schemas.openxmlformats.org/officeDocument/2006/relationships/image" Target="../media/image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1E4B"/>
        </a:solidFill>
        <a:effectLst/>
      </p:bgPr>
    </p:bg>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a:stretch/>
        </p:blipFill>
        <p:spPr>
          <a:xfrm>
            <a:off x="3795214" y="2250076"/>
            <a:ext cx="4333940" cy="1878040"/>
          </a:xfrm>
          <a:prstGeom prst="rect">
            <a:avLst/>
          </a:prstGeom>
          <a:noFill/>
          <a:ln>
            <a:noFill/>
          </a:ln>
        </p:spPr>
      </p:pic>
      <p:sp>
        <p:nvSpPr>
          <p:cNvPr id="85" name="Google Shape;85;p1"/>
          <p:cNvSpPr txBox="1"/>
          <p:nvPr/>
        </p:nvSpPr>
        <p:spPr>
          <a:xfrm>
            <a:off x="3282905" y="4128116"/>
            <a:ext cx="562619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rial"/>
              <a:buNone/>
            </a:pPr>
            <a:r>
              <a:rPr lang="es-CO" sz="1800" b="0" i="0" u="none" strike="noStrike" cap="none">
                <a:solidFill>
                  <a:schemeClr val="lt1"/>
                </a:solidFill>
                <a:latin typeface="Ubuntu Light"/>
                <a:ea typeface="Ubuntu Light"/>
                <a:cs typeface="Ubuntu Light"/>
                <a:sym typeface="Ubuntu Light"/>
              </a:rPr>
              <a:t>Somos un </a:t>
            </a:r>
            <a:r>
              <a:rPr lang="es-CO" sz="1800" b="0" i="0" u="none" strike="noStrike" cap="none">
                <a:solidFill>
                  <a:schemeClr val="lt1"/>
                </a:solidFill>
                <a:highlight>
                  <a:srgbClr val="6B5CFF"/>
                </a:highlight>
                <a:latin typeface="Ubuntu Light"/>
                <a:ea typeface="Ubuntu Light"/>
                <a:cs typeface="Ubuntu Light"/>
                <a:sym typeface="Ubuntu Light"/>
              </a:rPr>
              <a:t>ecosistema</a:t>
            </a:r>
            <a:r>
              <a:rPr lang="es-CO" sz="1800" b="0" i="0" u="none" strike="noStrike" cap="none">
                <a:solidFill>
                  <a:schemeClr val="lt1"/>
                </a:solidFill>
                <a:latin typeface="Ubuntu Light"/>
                <a:ea typeface="Ubuntu Light"/>
                <a:cs typeface="Ubuntu Light"/>
                <a:sym typeface="Ubuntu Light"/>
              </a:rPr>
              <a:t> de desarrolladores de software</a:t>
            </a:r>
            <a:endParaRPr sz="1800" b="0" i="0" u="none" strike="noStrike" cap="none">
              <a:solidFill>
                <a:schemeClr val="lt1"/>
              </a:solidFill>
              <a:latin typeface="Ubuntu Light"/>
              <a:ea typeface="Ubuntu Light"/>
              <a:cs typeface="Ubuntu Light"/>
              <a:sym typeface="Ubuntu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FAFC"/>
        </a:solidFill>
        <a:effectLst/>
      </p:bgPr>
    </p:bg>
    <p:spTree>
      <p:nvGrpSpPr>
        <p:cNvPr id="1" name="Shape 124"/>
        <p:cNvGrpSpPr/>
        <p:nvPr/>
      </p:nvGrpSpPr>
      <p:grpSpPr>
        <a:xfrm>
          <a:off x="0" y="0"/>
          <a:ext cx="0" cy="0"/>
          <a:chOff x="0" y="0"/>
          <a:chExt cx="0" cy="0"/>
        </a:xfrm>
      </p:grpSpPr>
      <p:pic>
        <p:nvPicPr>
          <p:cNvPr id="125" name="Google Shape;125;p5"/>
          <p:cNvPicPr preferRelativeResize="0"/>
          <p:nvPr/>
        </p:nvPicPr>
        <p:blipFill rotWithShape="1">
          <a:blip r:embed="rId3">
            <a:alphaModFix/>
          </a:blip>
          <a:srcRect r="9183"/>
          <a:stretch/>
        </p:blipFill>
        <p:spPr>
          <a:xfrm>
            <a:off x="4041195" y="0"/>
            <a:ext cx="8150805" cy="6858000"/>
          </a:xfrm>
          <a:prstGeom prst="rect">
            <a:avLst/>
          </a:prstGeom>
          <a:noFill/>
          <a:ln>
            <a:noFill/>
          </a:ln>
        </p:spPr>
      </p:pic>
      <p:pic>
        <p:nvPicPr>
          <p:cNvPr id="128" name="Google Shape;128;p5"/>
          <p:cNvPicPr preferRelativeResize="0"/>
          <p:nvPr/>
        </p:nvPicPr>
        <p:blipFill rotWithShape="1">
          <a:blip r:embed="rId4">
            <a:alphaModFix/>
          </a:blip>
          <a:srcRect/>
          <a:stretch/>
        </p:blipFill>
        <p:spPr>
          <a:xfrm>
            <a:off x="-652184" y="4303028"/>
            <a:ext cx="3330258" cy="1411500"/>
          </a:xfrm>
          <a:prstGeom prst="rect">
            <a:avLst/>
          </a:prstGeom>
          <a:noFill/>
          <a:ln>
            <a:noFill/>
          </a:ln>
        </p:spPr>
      </p:pic>
      <p:pic>
        <p:nvPicPr>
          <p:cNvPr id="131" name="Google Shape;131;p5"/>
          <p:cNvPicPr preferRelativeResize="0"/>
          <p:nvPr/>
        </p:nvPicPr>
        <p:blipFill rotWithShape="1">
          <a:blip r:embed="rId5">
            <a:alphaModFix/>
          </a:blip>
          <a:srcRect/>
          <a:stretch/>
        </p:blipFill>
        <p:spPr>
          <a:xfrm>
            <a:off x="11039707" y="397102"/>
            <a:ext cx="724829" cy="208823"/>
          </a:xfrm>
          <a:prstGeom prst="rect">
            <a:avLst/>
          </a:prstGeom>
          <a:noFill/>
          <a:ln>
            <a:noFill/>
          </a:ln>
        </p:spPr>
      </p:pic>
      <p:sp>
        <p:nvSpPr>
          <p:cNvPr id="3" name="Google Shape;120;p4">
            <a:extLst>
              <a:ext uri="{FF2B5EF4-FFF2-40B4-BE49-F238E27FC236}">
                <a16:creationId xmlns:a16="http://schemas.microsoft.com/office/drawing/2014/main" id="{2327987E-EBFB-1486-3DC4-32D2FFDF7BE2}"/>
              </a:ext>
            </a:extLst>
          </p:cNvPr>
          <p:cNvSpPr txBox="1"/>
          <p:nvPr/>
        </p:nvSpPr>
        <p:spPr>
          <a:xfrm>
            <a:off x="578458" y="397102"/>
            <a:ext cx="5146481"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1" i="0" u="none" strike="noStrike" cap="none" dirty="0">
                <a:solidFill>
                  <a:srgbClr val="181E4B"/>
                </a:solidFill>
                <a:latin typeface="Ubuntu"/>
                <a:ea typeface="Arial"/>
                <a:cs typeface="Arial"/>
                <a:sym typeface="Ubuntu"/>
              </a:rPr>
              <a:t>Selectores</a:t>
            </a:r>
            <a:endParaRPr sz="1400" b="0" i="0" u="none" strike="noStrike" cap="none" dirty="0">
              <a:solidFill>
                <a:srgbClr val="181E4B"/>
              </a:solidFill>
              <a:latin typeface="Arial"/>
              <a:ea typeface="Arial"/>
              <a:cs typeface="Arial"/>
              <a:sym typeface="Arial"/>
            </a:endParaRPr>
          </a:p>
        </p:txBody>
      </p:sp>
      <p:sp>
        <p:nvSpPr>
          <p:cNvPr id="4" name="CuadroTexto 3">
            <a:extLst>
              <a:ext uri="{FF2B5EF4-FFF2-40B4-BE49-F238E27FC236}">
                <a16:creationId xmlns:a16="http://schemas.microsoft.com/office/drawing/2014/main" id="{4D72893B-666D-D259-192F-DBA3639B2BD0}"/>
              </a:ext>
            </a:extLst>
          </p:cNvPr>
          <p:cNvSpPr txBox="1"/>
          <p:nvPr/>
        </p:nvSpPr>
        <p:spPr>
          <a:xfrm>
            <a:off x="578458" y="966448"/>
            <a:ext cx="3079141" cy="400110"/>
          </a:xfrm>
          <a:prstGeom prst="rect">
            <a:avLst/>
          </a:prstGeom>
          <a:noFill/>
        </p:spPr>
        <p:txBody>
          <a:bodyPr wrap="square" rtlCol="0">
            <a:spAutoFit/>
          </a:bodyPr>
          <a:lstStyle/>
          <a:p>
            <a:r>
              <a:rPr lang="es-CO" sz="2000" dirty="0">
                <a:solidFill>
                  <a:srgbClr val="181E4B"/>
                </a:solidFill>
                <a:latin typeface="Ubuntu" panose="020B0504030602030204" pitchFamily="34" charset="0"/>
              </a:rPr>
              <a:t>Atributos en CSS</a:t>
            </a:r>
          </a:p>
        </p:txBody>
      </p:sp>
      <p:pic>
        <p:nvPicPr>
          <p:cNvPr id="5" name="Imagen 4">
            <a:extLst>
              <a:ext uri="{FF2B5EF4-FFF2-40B4-BE49-F238E27FC236}">
                <a16:creationId xmlns:a16="http://schemas.microsoft.com/office/drawing/2014/main" id="{47F3C2CE-AEBC-51AD-36B8-A43255F83B40}"/>
              </a:ext>
            </a:extLst>
          </p:cNvPr>
          <p:cNvPicPr>
            <a:picLocks noChangeAspect="1"/>
          </p:cNvPicPr>
          <p:nvPr/>
        </p:nvPicPr>
        <p:blipFill>
          <a:blip r:embed="rId6"/>
          <a:stretch>
            <a:fillRect/>
          </a:stretch>
        </p:blipFill>
        <p:spPr>
          <a:xfrm>
            <a:off x="674101" y="1735850"/>
            <a:ext cx="5421900" cy="910628"/>
          </a:xfrm>
          <a:prstGeom prst="rect">
            <a:avLst/>
          </a:prstGeom>
        </p:spPr>
      </p:pic>
      <p:pic>
        <p:nvPicPr>
          <p:cNvPr id="9" name="Imagen 8">
            <a:extLst>
              <a:ext uri="{FF2B5EF4-FFF2-40B4-BE49-F238E27FC236}">
                <a16:creationId xmlns:a16="http://schemas.microsoft.com/office/drawing/2014/main" id="{AC2A13F4-38E6-6CF9-3617-6AD0CE94EA30}"/>
              </a:ext>
            </a:extLst>
          </p:cNvPr>
          <p:cNvPicPr>
            <a:picLocks noChangeAspect="1"/>
          </p:cNvPicPr>
          <p:nvPr/>
        </p:nvPicPr>
        <p:blipFill>
          <a:blip r:embed="rId7"/>
          <a:stretch>
            <a:fillRect/>
          </a:stretch>
        </p:blipFill>
        <p:spPr>
          <a:xfrm>
            <a:off x="1716471" y="3618392"/>
            <a:ext cx="8016935" cy="2842506"/>
          </a:xfrm>
          <a:prstGeom prst="rect">
            <a:avLst/>
          </a:prstGeom>
        </p:spPr>
      </p:pic>
      <p:pic>
        <p:nvPicPr>
          <p:cNvPr id="11" name="Imagen 10">
            <a:extLst>
              <a:ext uri="{FF2B5EF4-FFF2-40B4-BE49-F238E27FC236}">
                <a16:creationId xmlns:a16="http://schemas.microsoft.com/office/drawing/2014/main" id="{A506A051-E482-38B3-B8DE-4E37452A0362}"/>
              </a:ext>
            </a:extLst>
          </p:cNvPr>
          <p:cNvPicPr>
            <a:picLocks noChangeAspect="1"/>
          </p:cNvPicPr>
          <p:nvPr/>
        </p:nvPicPr>
        <p:blipFill>
          <a:blip r:embed="rId8"/>
          <a:stretch>
            <a:fillRect/>
          </a:stretch>
        </p:blipFill>
        <p:spPr>
          <a:xfrm>
            <a:off x="6486571" y="1726737"/>
            <a:ext cx="4553136" cy="910628"/>
          </a:xfrm>
          <a:prstGeom prst="rect">
            <a:avLst/>
          </a:prstGeom>
        </p:spPr>
      </p:pic>
    </p:spTree>
    <p:extLst>
      <p:ext uri="{BB962C8B-B14F-4D97-AF65-F5344CB8AC3E}">
        <p14:creationId xmlns:p14="http://schemas.microsoft.com/office/powerpoint/2010/main" val="1184976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3"/>
          <p:cNvSpPr/>
          <p:nvPr/>
        </p:nvSpPr>
        <p:spPr>
          <a:xfrm>
            <a:off x="26505" y="-92765"/>
            <a:ext cx="12192000" cy="6858000"/>
          </a:xfrm>
          <a:prstGeom prst="rect">
            <a:avLst/>
          </a:prstGeom>
          <a:solidFill>
            <a:srgbClr val="181E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es-CO" sz="1800" b="0" i="0" u="none" strike="noStrike" cap="none" dirty="0">
              <a:solidFill>
                <a:schemeClr val="lt1"/>
              </a:solidFill>
              <a:latin typeface="Calibri"/>
              <a:ea typeface="Calibri"/>
              <a:cs typeface="Calibri"/>
              <a:sym typeface="Calibri"/>
            </a:endParaRPr>
          </a:p>
        </p:txBody>
      </p:sp>
      <p:pic>
        <p:nvPicPr>
          <p:cNvPr id="250" name="Google Shape;250;p13"/>
          <p:cNvPicPr preferRelativeResize="0"/>
          <p:nvPr/>
        </p:nvPicPr>
        <p:blipFill rotWithShape="1">
          <a:blip r:embed="rId3">
            <a:alphaModFix amt="20000"/>
          </a:blip>
          <a:srcRect/>
          <a:stretch/>
        </p:blipFill>
        <p:spPr>
          <a:xfrm>
            <a:off x="-25219" y="-53009"/>
            <a:ext cx="10287000" cy="6858000"/>
          </a:xfrm>
          <a:prstGeom prst="rect">
            <a:avLst/>
          </a:prstGeom>
          <a:noFill/>
          <a:ln>
            <a:noFill/>
          </a:ln>
        </p:spPr>
      </p:pic>
      <p:sp>
        <p:nvSpPr>
          <p:cNvPr id="252" name="Google Shape;252;p13"/>
          <p:cNvSpPr txBox="1"/>
          <p:nvPr/>
        </p:nvSpPr>
        <p:spPr>
          <a:xfrm>
            <a:off x="2672085" y="706034"/>
            <a:ext cx="934718"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600"/>
              <a:buFont typeface="Arial"/>
              <a:buNone/>
            </a:pPr>
            <a:r>
              <a:rPr lang="es-CO" sz="9600" b="1" i="0" u="none" strike="noStrike" cap="none" dirty="0">
                <a:solidFill>
                  <a:srgbClr val="5ACCA4"/>
                </a:solidFill>
                <a:latin typeface="Ubuntu"/>
                <a:ea typeface="Ubuntu"/>
                <a:cs typeface="Ubuntu"/>
                <a:sym typeface="Ubuntu"/>
              </a:rPr>
              <a:t>“</a:t>
            </a:r>
            <a:endParaRPr sz="1400" b="0" i="0" u="none" strike="noStrike" cap="none" dirty="0">
              <a:solidFill>
                <a:srgbClr val="000000"/>
              </a:solidFill>
              <a:latin typeface="Arial"/>
              <a:ea typeface="Arial"/>
              <a:cs typeface="Arial"/>
              <a:sym typeface="Arial"/>
            </a:endParaRPr>
          </a:p>
        </p:txBody>
      </p:sp>
      <p:sp>
        <p:nvSpPr>
          <p:cNvPr id="253" name="Google Shape;253;p13"/>
          <p:cNvSpPr txBox="1"/>
          <p:nvPr/>
        </p:nvSpPr>
        <p:spPr>
          <a:xfrm>
            <a:off x="9952589" y="4891238"/>
            <a:ext cx="1087118"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600"/>
              <a:buFont typeface="Arial"/>
              <a:buNone/>
            </a:pPr>
            <a:r>
              <a:rPr lang="es-CO" sz="9600" b="1" i="0" u="none" strike="noStrike" cap="none" dirty="0">
                <a:solidFill>
                  <a:srgbClr val="5ACCA4"/>
                </a:solidFill>
                <a:latin typeface="Ubuntu"/>
                <a:ea typeface="Ubuntu"/>
                <a:cs typeface="Ubuntu"/>
                <a:sym typeface="Ubuntu"/>
              </a:rPr>
              <a:t>”</a:t>
            </a:r>
            <a:endParaRPr sz="1400" b="0" i="0" u="none" strike="noStrike" cap="none" dirty="0">
              <a:solidFill>
                <a:srgbClr val="000000"/>
              </a:solidFill>
              <a:latin typeface="Arial"/>
              <a:ea typeface="Arial"/>
              <a:cs typeface="Arial"/>
              <a:sym typeface="Arial"/>
            </a:endParaRPr>
          </a:p>
        </p:txBody>
      </p:sp>
      <p:pic>
        <p:nvPicPr>
          <p:cNvPr id="254" name="Google Shape;254;p13"/>
          <p:cNvPicPr preferRelativeResize="0"/>
          <p:nvPr/>
        </p:nvPicPr>
        <p:blipFill rotWithShape="1">
          <a:blip r:embed="rId4">
            <a:alphaModFix/>
          </a:blip>
          <a:srcRect l="16254"/>
          <a:stretch/>
        </p:blipFill>
        <p:spPr>
          <a:xfrm>
            <a:off x="0" y="640726"/>
            <a:ext cx="3139444" cy="5842000"/>
          </a:xfrm>
          <a:prstGeom prst="rect">
            <a:avLst/>
          </a:prstGeom>
          <a:noFill/>
          <a:ln>
            <a:noFill/>
          </a:ln>
        </p:spPr>
      </p:pic>
      <p:pic>
        <p:nvPicPr>
          <p:cNvPr id="255" name="Google Shape;255;p13"/>
          <p:cNvPicPr preferRelativeResize="0"/>
          <p:nvPr/>
        </p:nvPicPr>
        <p:blipFill rotWithShape="1">
          <a:blip r:embed="rId5">
            <a:alphaModFix/>
          </a:blip>
          <a:srcRect/>
          <a:stretch/>
        </p:blipFill>
        <p:spPr>
          <a:xfrm>
            <a:off x="11039707" y="397102"/>
            <a:ext cx="724829" cy="208823"/>
          </a:xfrm>
          <a:prstGeom prst="rect">
            <a:avLst/>
          </a:prstGeom>
          <a:noFill/>
          <a:ln>
            <a:noFill/>
          </a:ln>
        </p:spPr>
      </p:pic>
      <p:sp>
        <p:nvSpPr>
          <p:cNvPr id="5" name="CuadroTexto 4">
            <a:extLst>
              <a:ext uri="{FF2B5EF4-FFF2-40B4-BE49-F238E27FC236}">
                <a16:creationId xmlns:a16="http://schemas.microsoft.com/office/drawing/2014/main" id="{330C3069-9331-C5F2-FD26-FFFC47C3463B}"/>
              </a:ext>
            </a:extLst>
          </p:cNvPr>
          <p:cNvSpPr txBox="1"/>
          <p:nvPr/>
        </p:nvSpPr>
        <p:spPr>
          <a:xfrm>
            <a:off x="3535307" y="1265022"/>
            <a:ext cx="6330610" cy="3539430"/>
          </a:xfrm>
          <a:prstGeom prst="rect">
            <a:avLst/>
          </a:prstGeom>
          <a:noFill/>
        </p:spPr>
        <p:txBody>
          <a:bodyPr wrap="square" rtlCol="0">
            <a:spAutoFit/>
          </a:bodyPr>
          <a:lstStyle/>
          <a:p>
            <a:pPr algn="just"/>
            <a:r>
              <a:rPr lang="es-MX" sz="3200" dirty="0">
                <a:solidFill>
                  <a:schemeClr val="bg1"/>
                </a:solidFill>
                <a:latin typeface="Ubuntu" panose="020B0504030602030204" pitchFamily="34" charset="0"/>
              </a:rPr>
              <a:t>En algunos casos puede que no tengamos clases ni id establecidas, y nos interese dar estilo por otros atributos. En el ejemplo anterior, no existen atributos </a:t>
            </a:r>
            <a:r>
              <a:rPr lang="es-MX" sz="3200" dirty="0" err="1">
                <a:solidFill>
                  <a:schemeClr val="bg1"/>
                </a:solidFill>
                <a:latin typeface="Ubuntu" panose="020B0504030602030204" pitchFamily="34" charset="0"/>
              </a:rPr>
              <a:t>class</a:t>
            </a:r>
            <a:r>
              <a:rPr lang="es-MX" sz="3200" dirty="0">
                <a:solidFill>
                  <a:schemeClr val="bg1"/>
                </a:solidFill>
                <a:latin typeface="Ubuntu" panose="020B0504030602030204" pitchFamily="34" charset="0"/>
              </a:rPr>
              <a:t> ni id, pero si existe un atributo </a:t>
            </a:r>
            <a:r>
              <a:rPr lang="es-MX" sz="3200" dirty="0" err="1">
                <a:solidFill>
                  <a:schemeClr val="bg1"/>
                </a:solidFill>
                <a:latin typeface="Ubuntu" panose="020B0504030602030204" pitchFamily="34" charset="0"/>
              </a:rPr>
              <a:t>disabled</a:t>
            </a:r>
            <a:r>
              <a:rPr lang="es-MX" sz="3200" dirty="0">
                <a:solidFill>
                  <a:schemeClr val="bg1"/>
                </a:solidFill>
                <a:latin typeface="Ubuntu" panose="020B0504030602030204" pitchFamily="34" charset="0"/>
              </a:rPr>
              <a:t>.</a:t>
            </a:r>
            <a:endParaRPr lang="es-CO" sz="3200" dirty="0">
              <a:solidFill>
                <a:schemeClr val="bg1"/>
              </a:solidFill>
              <a:latin typeface="Ubuntu" panose="020B0504030602030204" pitchFamily="34" charset="0"/>
            </a:endParaRPr>
          </a:p>
        </p:txBody>
      </p:sp>
    </p:spTree>
    <p:extLst>
      <p:ext uri="{BB962C8B-B14F-4D97-AF65-F5344CB8AC3E}">
        <p14:creationId xmlns:p14="http://schemas.microsoft.com/office/powerpoint/2010/main" val="365889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
        <p:cNvGrpSpPr/>
        <p:nvPr/>
      </p:nvGrpSpPr>
      <p:grpSpPr>
        <a:xfrm>
          <a:off x="0" y="0"/>
          <a:ext cx="0" cy="0"/>
          <a:chOff x="0" y="0"/>
          <a:chExt cx="0" cy="0"/>
        </a:xfrm>
      </p:grpSpPr>
      <p:pic>
        <p:nvPicPr>
          <p:cNvPr id="137" name="Google Shape;137;p6"/>
          <p:cNvPicPr preferRelativeResize="0"/>
          <p:nvPr/>
        </p:nvPicPr>
        <p:blipFill rotWithShape="1">
          <a:blip r:embed="rId3">
            <a:alphaModFix/>
          </a:blip>
          <a:srcRect r="40739"/>
          <a:stretch/>
        </p:blipFill>
        <p:spPr>
          <a:xfrm flipH="1">
            <a:off x="0" y="-20112"/>
            <a:ext cx="9206172" cy="6888813"/>
          </a:xfrm>
          <a:prstGeom prst="rect">
            <a:avLst/>
          </a:prstGeom>
          <a:noFill/>
          <a:ln>
            <a:noFill/>
          </a:ln>
        </p:spPr>
      </p:pic>
      <p:pic>
        <p:nvPicPr>
          <p:cNvPr id="2" name="Google Shape;118;p4">
            <a:extLst>
              <a:ext uri="{FF2B5EF4-FFF2-40B4-BE49-F238E27FC236}">
                <a16:creationId xmlns:a16="http://schemas.microsoft.com/office/drawing/2014/main" id="{9661F057-8A48-163E-8C21-2AA25E85ABF3}"/>
              </a:ext>
            </a:extLst>
          </p:cNvPr>
          <p:cNvPicPr preferRelativeResize="0"/>
          <p:nvPr/>
        </p:nvPicPr>
        <p:blipFill rotWithShape="1">
          <a:blip r:embed="rId4">
            <a:alphaModFix/>
          </a:blip>
          <a:srcRect/>
          <a:stretch/>
        </p:blipFill>
        <p:spPr>
          <a:xfrm>
            <a:off x="11039707" y="397102"/>
            <a:ext cx="724829" cy="208823"/>
          </a:xfrm>
          <a:prstGeom prst="rect">
            <a:avLst/>
          </a:prstGeom>
          <a:noFill/>
          <a:ln>
            <a:noFill/>
          </a:ln>
        </p:spPr>
      </p:pic>
      <p:pic>
        <p:nvPicPr>
          <p:cNvPr id="170" name="Google Shape;170;p6"/>
          <p:cNvPicPr preferRelativeResize="0"/>
          <p:nvPr/>
        </p:nvPicPr>
        <p:blipFill rotWithShape="1">
          <a:blip r:embed="rId5">
            <a:alphaModFix/>
          </a:blip>
          <a:srcRect/>
          <a:stretch/>
        </p:blipFill>
        <p:spPr>
          <a:xfrm>
            <a:off x="10099407" y="4867931"/>
            <a:ext cx="3330258" cy="1411500"/>
          </a:xfrm>
          <a:prstGeom prst="rect">
            <a:avLst/>
          </a:prstGeom>
          <a:noFill/>
          <a:ln>
            <a:noFill/>
          </a:ln>
        </p:spPr>
      </p:pic>
      <p:sp>
        <p:nvSpPr>
          <p:cNvPr id="4" name="Google Shape;120;p4">
            <a:extLst>
              <a:ext uri="{FF2B5EF4-FFF2-40B4-BE49-F238E27FC236}">
                <a16:creationId xmlns:a16="http://schemas.microsoft.com/office/drawing/2014/main" id="{9FAFC710-C9D9-5695-C8C0-DBE77642EAE9}"/>
              </a:ext>
            </a:extLst>
          </p:cNvPr>
          <p:cNvSpPr txBox="1"/>
          <p:nvPr/>
        </p:nvSpPr>
        <p:spPr>
          <a:xfrm>
            <a:off x="578458" y="397102"/>
            <a:ext cx="5146481"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1" i="0" u="none" strike="noStrike" cap="none" dirty="0">
                <a:solidFill>
                  <a:schemeClr val="bg1"/>
                </a:solidFill>
                <a:latin typeface="Ubuntu"/>
                <a:ea typeface="Arial"/>
                <a:cs typeface="Arial"/>
                <a:sym typeface="Ubuntu"/>
              </a:rPr>
              <a:t>Selectores</a:t>
            </a:r>
            <a:endParaRPr lang="es-CO" sz="1400" b="0" i="0" u="none" strike="noStrike" cap="none" dirty="0">
              <a:solidFill>
                <a:schemeClr val="bg1"/>
              </a:solidFill>
              <a:latin typeface="Arial"/>
              <a:ea typeface="Arial"/>
              <a:cs typeface="Arial"/>
              <a:sym typeface="Arial"/>
            </a:endParaRPr>
          </a:p>
        </p:txBody>
      </p:sp>
      <p:sp>
        <p:nvSpPr>
          <p:cNvPr id="7" name="CuadroTexto 6">
            <a:extLst>
              <a:ext uri="{FF2B5EF4-FFF2-40B4-BE49-F238E27FC236}">
                <a16:creationId xmlns:a16="http://schemas.microsoft.com/office/drawing/2014/main" id="{51A13CB4-1648-233C-5051-067A9C34C7AB}"/>
              </a:ext>
            </a:extLst>
          </p:cNvPr>
          <p:cNvSpPr txBox="1"/>
          <p:nvPr/>
        </p:nvSpPr>
        <p:spPr>
          <a:xfrm>
            <a:off x="578458" y="966448"/>
            <a:ext cx="3079141" cy="400110"/>
          </a:xfrm>
          <a:prstGeom prst="rect">
            <a:avLst/>
          </a:prstGeom>
          <a:noFill/>
        </p:spPr>
        <p:txBody>
          <a:bodyPr wrap="square" rtlCol="0">
            <a:spAutoFit/>
          </a:bodyPr>
          <a:lstStyle/>
          <a:p>
            <a:r>
              <a:rPr lang="es-CO" sz="2000" dirty="0">
                <a:solidFill>
                  <a:schemeClr val="bg1"/>
                </a:solidFill>
                <a:latin typeface="Ubuntu" panose="020B0504030602030204" pitchFamily="34" charset="0"/>
              </a:rPr>
              <a:t>Atributos</a:t>
            </a:r>
          </a:p>
        </p:txBody>
      </p:sp>
      <p:graphicFrame>
        <p:nvGraphicFramePr>
          <p:cNvPr id="3" name="Tabla 4">
            <a:extLst>
              <a:ext uri="{FF2B5EF4-FFF2-40B4-BE49-F238E27FC236}">
                <a16:creationId xmlns:a16="http://schemas.microsoft.com/office/drawing/2014/main" id="{F38AACEF-E2B7-D02C-BC2A-CB93AC23DA62}"/>
              </a:ext>
            </a:extLst>
          </p:cNvPr>
          <p:cNvGraphicFramePr>
            <a:graphicFrameLocks noGrp="1"/>
          </p:cNvGraphicFramePr>
          <p:nvPr>
            <p:extLst>
              <p:ext uri="{D42A27DB-BD31-4B8C-83A1-F6EECF244321}">
                <p14:modId xmlns:p14="http://schemas.microsoft.com/office/powerpoint/2010/main" val="20666315"/>
              </p:ext>
            </p:extLst>
          </p:nvPr>
        </p:nvGraphicFramePr>
        <p:xfrm>
          <a:off x="2032000" y="1736936"/>
          <a:ext cx="8128000" cy="45974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19186760"/>
                    </a:ext>
                  </a:extLst>
                </a:gridCol>
                <a:gridCol w="4064000">
                  <a:extLst>
                    <a:ext uri="{9D8B030D-6E8A-4147-A177-3AD203B41FA5}">
                      <a16:colId xmlns:a16="http://schemas.microsoft.com/office/drawing/2014/main" val="1991732348"/>
                    </a:ext>
                  </a:extLst>
                </a:gridCol>
              </a:tblGrid>
              <a:tr h="370840">
                <a:tc>
                  <a:txBody>
                    <a:bodyPr/>
                    <a:lstStyle/>
                    <a:p>
                      <a:r>
                        <a:rPr lang="es-CO" b="1" dirty="0">
                          <a:solidFill>
                            <a:srgbClr val="FFFFFF"/>
                          </a:solidFill>
                          <a:effectLst/>
                          <a:latin typeface="Ubuntu" panose="020B0504030602030204" pitchFamily="34" charset="0"/>
                        </a:rPr>
                        <a:t>Atributo</a:t>
                      </a:r>
                    </a:p>
                  </a:txBody>
                  <a:tcPr marL="60960" marR="60960" marT="60960" marB="60960" anchor="ctr"/>
                </a:tc>
                <a:tc>
                  <a:txBody>
                    <a:bodyPr/>
                    <a:lstStyle/>
                    <a:p>
                      <a:r>
                        <a:rPr lang="es-MX" b="1">
                          <a:solidFill>
                            <a:srgbClr val="FFFFFF"/>
                          </a:solidFill>
                          <a:effectLst/>
                          <a:latin typeface="Ubuntu" panose="020B0504030602030204" pitchFamily="34" charset="0"/>
                        </a:rPr>
                        <a:t>¿Cuándo se aplica el estilo al elemento?</a:t>
                      </a:r>
                    </a:p>
                  </a:txBody>
                  <a:tcPr marL="60960" marR="60960" marT="60960" marB="60960" anchor="ctr"/>
                </a:tc>
                <a:extLst>
                  <a:ext uri="{0D108BD9-81ED-4DB2-BD59-A6C34878D82A}">
                    <a16:rowId xmlns:a16="http://schemas.microsoft.com/office/drawing/2014/main" val="2328601441"/>
                  </a:ext>
                </a:extLst>
              </a:tr>
              <a:tr h="370840">
                <a:tc gridSpan="2">
                  <a:txBody>
                    <a:bodyPr/>
                    <a:lstStyle/>
                    <a:p>
                      <a:pPr algn="ctr"/>
                      <a:r>
                        <a:rPr lang="es-CO" b="1" dirty="0">
                          <a:solidFill>
                            <a:srgbClr val="181E4B"/>
                          </a:solidFill>
                          <a:effectLst/>
                          <a:latin typeface="Ubuntu" panose="020B0504030602030204" pitchFamily="34" charset="0"/>
                        </a:rPr>
                        <a:t>Básicos</a:t>
                      </a:r>
                      <a:endParaRPr lang="es-CO" dirty="0">
                        <a:solidFill>
                          <a:srgbClr val="181E4B"/>
                        </a:solidFill>
                        <a:effectLst/>
                        <a:latin typeface="Ubuntu" panose="020B0504030602030204" pitchFamily="34" charset="0"/>
                      </a:endParaRPr>
                    </a:p>
                  </a:txBody>
                  <a:tcPr marL="60960" marR="60960" marT="60960" marB="60960" anchor="ctr"/>
                </a:tc>
                <a:tc hMerge="1">
                  <a:txBody>
                    <a:bodyPr/>
                    <a:lstStyle/>
                    <a:p>
                      <a:endParaRPr lang="es-CO"/>
                    </a:p>
                  </a:txBody>
                  <a:tcPr/>
                </a:tc>
                <a:extLst>
                  <a:ext uri="{0D108BD9-81ED-4DB2-BD59-A6C34878D82A}">
                    <a16:rowId xmlns:a16="http://schemas.microsoft.com/office/drawing/2014/main" val="3978892864"/>
                  </a:ext>
                </a:extLst>
              </a:tr>
              <a:tr h="370840">
                <a:tc>
                  <a:txBody>
                    <a:bodyPr/>
                    <a:lstStyle/>
                    <a:p>
                      <a:r>
                        <a:rPr lang="es-CO" dirty="0">
                          <a:effectLst/>
                          <a:latin typeface="Ubuntu" panose="020B0504030602030204" pitchFamily="34" charset="0"/>
                        </a:rPr>
                        <a:t>[</a:t>
                      </a:r>
                      <a:r>
                        <a:rPr lang="es-CO" dirty="0" err="1">
                          <a:effectLst/>
                          <a:latin typeface="Ubuntu" panose="020B0504030602030204" pitchFamily="34" charset="0"/>
                        </a:rPr>
                        <a:t>href</a:t>
                      </a:r>
                      <a:r>
                        <a:rPr lang="es-CO" dirty="0">
                          <a:effectLst/>
                          <a:latin typeface="Ubuntu" panose="020B0504030602030204" pitchFamily="34" charset="0"/>
                        </a:rPr>
                        <a:t>]</a:t>
                      </a:r>
                    </a:p>
                  </a:txBody>
                  <a:tcPr marL="60960" marR="60960" marT="60960" marB="60960" anchor="ctr"/>
                </a:tc>
                <a:tc>
                  <a:txBody>
                    <a:bodyPr/>
                    <a:lstStyle/>
                    <a:p>
                      <a:r>
                        <a:rPr lang="es-CO">
                          <a:effectLst/>
                          <a:latin typeface="Ubuntu" panose="020B0504030602030204" pitchFamily="34" charset="0"/>
                        </a:rPr>
                        <a:t>Si tiene un atributo href.</a:t>
                      </a:r>
                    </a:p>
                  </a:txBody>
                  <a:tcPr marL="60960" marR="60960" marT="60960" marB="60960" anchor="ctr"/>
                </a:tc>
                <a:extLst>
                  <a:ext uri="{0D108BD9-81ED-4DB2-BD59-A6C34878D82A}">
                    <a16:rowId xmlns:a16="http://schemas.microsoft.com/office/drawing/2014/main" val="1782520805"/>
                  </a:ext>
                </a:extLst>
              </a:tr>
              <a:tr h="370840">
                <a:tc>
                  <a:txBody>
                    <a:bodyPr/>
                    <a:lstStyle/>
                    <a:p>
                      <a:r>
                        <a:rPr lang="es-CO">
                          <a:effectLst/>
                          <a:latin typeface="Ubuntu" panose="020B0504030602030204" pitchFamily="34" charset="0"/>
                        </a:rPr>
                        <a:t>[href="#top"]</a:t>
                      </a:r>
                    </a:p>
                  </a:txBody>
                  <a:tcPr marL="60960" marR="60960" marT="60960" marB="60960" anchor="ctr"/>
                </a:tc>
                <a:tc>
                  <a:txBody>
                    <a:bodyPr/>
                    <a:lstStyle/>
                    <a:p>
                      <a:r>
                        <a:rPr lang="es-MX">
                          <a:effectLst/>
                          <a:latin typeface="Ubuntu" panose="020B0504030602030204" pitchFamily="34" charset="0"/>
                        </a:rPr>
                        <a:t>Si tiene un atributo href y su valor es #top.</a:t>
                      </a:r>
                    </a:p>
                  </a:txBody>
                  <a:tcPr marL="60960" marR="60960" marT="60960" marB="60960" anchor="ctr"/>
                </a:tc>
                <a:extLst>
                  <a:ext uri="{0D108BD9-81ED-4DB2-BD59-A6C34878D82A}">
                    <a16:rowId xmlns:a16="http://schemas.microsoft.com/office/drawing/2014/main" val="1729170475"/>
                  </a:ext>
                </a:extLst>
              </a:tr>
              <a:tr h="370840">
                <a:tc>
                  <a:txBody>
                    <a:bodyPr/>
                    <a:lstStyle/>
                    <a:p>
                      <a:r>
                        <a:rPr lang="es-CO">
                          <a:effectLst/>
                          <a:latin typeface="Ubuntu" panose="020B0504030602030204" pitchFamily="34" charset="0"/>
                        </a:rPr>
                        <a:t>[class~="manzdev"]</a:t>
                      </a:r>
                    </a:p>
                  </a:txBody>
                  <a:tcPr marL="60960" marR="60960" marT="60960" marB="60960" anchor="ctr"/>
                </a:tc>
                <a:tc>
                  <a:txBody>
                    <a:bodyPr/>
                    <a:lstStyle/>
                    <a:p>
                      <a:r>
                        <a:rPr lang="es-MX">
                          <a:effectLst/>
                          <a:latin typeface="Ubuntu" panose="020B0504030602030204" pitchFamily="34" charset="0"/>
                        </a:rPr>
                        <a:t>Si tiene un atributo class con una lista de valores y uno de ellos es manzdev.</a:t>
                      </a:r>
                    </a:p>
                  </a:txBody>
                  <a:tcPr marL="60960" marR="60960" marT="60960" marB="60960" anchor="ctr"/>
                </a:tc>
                <a:extLst>
                  <a:ext uri="{0D108BD9-81ED-4DB2-BD59-A6C34878D82A}">
                    <a16:rowId xmlns:a16="http://schemas.microsoft.com/office/drawing/2014/main" val="4134941163"/>
                  </a:ext>
                </a:extLst>
              </a:tr>
              <a:tr h="370840">
                <a:tc>
                  <a:txBody>
                    <a:bodyPr/>
                    <a:lstStyle/>
                    <a:p>
                      <a:r>
                        <a:rPr lang="es-CO">
                          <a:effectLst/>
                          <a:latin typeface="Ubuntu" panose="020B0504030602030204" pitchFamily="34" charset="0"/>
                        </a:rPr>
                        <a:t>[lang|="es"]</a:t>
                      </a:r>
                    </a:p>
                  </a:txBody>
                  <a:tcPr marL="60960" marR="60960" marT="60960" marB="60960" anchor="ctr"/>
                </a:tc>
                <a:tc>
                  <a:txBody>
                    <a:bodyPr/>
                    <a:lstStyle/>
                    <a:p>
                      <a:r>
                        <a:rPr lang="es-MX">
                          <a:effectLst/>
                          <a:latin typeface="Ubuntu" panose="020B0504030602030204" pitchFamily="34" charset="0"/>
                        </a:rPr>
                        <a:t>Si tiene un atributo lang con una lista de valores, donde uno empieza por es-.</a:t>
                      </a:r>
                    </a:p>
                  </a:txBody>
                  <a:tcPr marL="60960" marR="60960" marT="60960" marB="60960" anchor="ctr"/>
                </a:tc>
                <a:extLst>
                  <a:ext uri="{0D108BD9-81ED-4DB2-BD59-A6C34878D82A}">
                    <a16:rowId xmlns:a16="http://schemas.microsoft.com/office/drawing/2014/main" val="3986262871"/>
                  </a:ext>
                </a:extLst>
              </a:tr>
              <a:tr h="370840">
                <a:tc gridSpan="2">
                  <a:txBody>
                    <a:bodyPr/>
                    <a:lstStyle/>
                    <a:p>
                      <a:pPr algn="ctr"/>
                      <a:r>
                        <a:rPr lang="es-CO" b="1" dirty="0">
                          <a:solidFill>
                            <a:srgbClr val="181E4B"/>
                          </a:solidFill>
                          <a:effectLst/>
                          <a:latin typeface="Ubuntu" panose="020B0504030602030204" pitchFamily="34" charset="0"/>
                        </a:rPr>
                        <a:t>Avanzados</a:t>
                      </a:r>
                      <a:endParaRPr lang="es-CO" dirty="0">
                        <a:solidFill>
                          <a:srgbClr val="181E4B"/>
                        </a:solidFill>
                        <a:effectLst/>
                        <a:latin typeface="Ubuntu" panose="020B0504030602030204" pitchFamily="34" charset="0"/>
                      </a:endParaRPr>
                    </a:p>
                  </a:txBody>
                  <a:tcPr marL="60960" marR="60960" marT="60960" marB="60960" anchor="ctr"/>
                </a:tc>
                <a:tc hMerge="1">
                  <a:txBody>
                    <a:bodyPr/>
                    <a:lstStyle/>
                    <a:p>
                      <a:endParaRPr lang="es-CO"/>
                    </a:p>
                  </a:txBody>
                  <a:tcPr/>
                </a:tc>
                <a:extLst>
                  <a:ext uri="{0D108BD9-81ED-4DB2-BD59-A6C34878D82A}">
                    <a16:rowId xmlns:a16="http://schemas.microsoft.com/office/drawing/2014/main" val="3090650272"/>
                  </a:ext>
                </a:extLst>
              </a:tr>
              <a:tr h="370840">
                <a:tc>
                  <a:txBody>
                    <a:bodyPr/>
                    <a:lstStyle/>
                    <a:p>
                      <a:r>
                        <a:rPr lang="es-CO">
                          <a:effectLst/>
                          <a:latin typeface="Ubuntu" panose="020B0504030602030204" pitchFamily="34" charset="0"/>
                        </a:rPr>
                        <a:t>[href^="https://"]</a:t>
                      </a:r>
                    </a:p>
                  </a:txBody>
                  <a:tcPr marL="60960" marR="60960" marT="60960" marB="60960" anchor="ctr"/>
                </a:tc>
                <a:tc>
                  <a:txBody>
                    <a:bodyPr/>
                    <a:lstStyle/>
                    <a:p>
                      <a:r>
                        <a:rPr lang="es-MX">
                          <a:effectLst/>
                          <a:latin typeface="Ubuntu" panose="020B0504030602030204" pitchFamily="34" charset="0"/>
                        </a:rPr>
                        <a:t>Si tiene un atributo href y su valor comienza por https://.</a:t>
                      </a:r>
                    </a:p>
                  </a:txBody>
                  <a:tcPr marL="60960" marR="60960" marT="60960" marB="60960" anchor="ctr"/>
                </a:tc>
                <a:extLst>
                  <a:ext uri="{0D108BD9-81ED-4DB2-BD59-A6C34878D82A}">
                    <a16:rowId xmlns:a16="http://schemas.microsoft.com/office/drawing/2014/main" val="3451130872"/>
                  </a:ext>
                </a:extLst>
              </a:tr>
              <a:tr h="370840">
                <a:tc>
                  <a:txBody>
                    <a:bodyPr/>
                    <a:lstStyle/>
                    <a:p>
                      <a:r>
                        <a:rPr lang="es-CO">
                          <a:effectLst/>
                          <a:latin typeface="Ubuntu" panose="020B0504030602030204" pitchFamily="34" charset="0"/>
                        </a:rPr>
                        <a:t>[href$=".pdf"]</a:t>
                      </a:r>
                    </a:p>
                  </a:txBody>
                  <a:tcPr marL="60960" marR="60960" marT="60960" marB="60960" anchor="ctr"/>
                </a:tc>
                <a:tc>
                  <a:txBody>
                    <a:bodyPr/>
                    <a:lstStyle/>
                    <a:p>
                      <a:r>
                        <a:rPr lang="es-MX">
                          <a:effectLst/>
                          <a:latin typeface="Ubuntu" panose="020B0504030602030204" pitchFamily="34" charset="0"/>
                        </a:rPr>
                        <a:t>Si tiene un atributo href y su valor termina por .pdf (un enlace a un PDF).</a:t>
                      </a:r>
                    </a:p>
                  </a:txBody>
                  <a:tcPr marL="60960" marR="60960" marT="60960" marB="60960" anchor="ctr"/>
                </a:tc>
                <a:extLst>
                  <a:ext uri="{0D108BD9-81ED-4DB2-BD59-A6C34878D82A}">
                    <a16:rowId xmlns:a16="http://schemas.microsoft.com/office/drawing/2014/main" val="624324639"/>
                  </a:ext>
                </a:extLst>
              </a:tr>
              <a:tr h="370840">
                <a:tc>
                  <a:txBody>
                    <a:bodyPr/>
                    <a:lstStyle/>
                    <a:p>
                      <a:r>
                        <a:rPr lang="es-CO">
                          <a:effectLst/>
                          <a:latin typeface="Ubuntu" panose="020B0504030602030204" pitchFamily="34" charset="0"/>
                        </a:rPr>
                        <a:t>[href*="manzdev"]</a:t>
                      </a:r>
                    </a:p>
                  </a:txBody>
                  <a:tcPr marL="60960" marR="60960" marT="60960" marB="60960" anchor="ctr"/>
                </a:tc>
                <a:tc>
                  <a:txBody>
                    <a:bodyPr/>
                    <a:lstStyle/>
                    <a:p>
                      <a:r>
                        <a:rPr lang="es-MX" dirty="0">
                          <a:effectLst/>
                          <a:latin typeface="Ubuntu" panose="020B0504030602030204" pitchFamily="34" charset="0"/>
                        </a:rPr>
                        <a:t>Si tiene un atributo </a:t>
                      </a:r>
                      <a:r>
                        <a:rPr lang="es-MX" dirty="0" err="1">
                          <a:effectLst/>
                          <a:latin typeface="Ubuntu" panose="020B0504030602030204" pitchFamily="34" charset="0"/>
                        </a:rPr>
                        <a:t>href</a:t>
                      </a:r>
                      <a:r>
                        <a:rPr lang="es-MX" dirty="0">
                          <a:effectLst/>
                          <a:latin typeface="Ubuntu" panose="020B0504030602030204" pitchFamily="34" charset="0"/>
                        </a:rPr>
                        <a:t> y su valor contiene </a:t>
                      </a:r>
                      <a:r>
                        <a:rPr lang="es-MX" dirty="0" err="1">
                          <a:effectLst/>
                          <a:latin typeface="Ubuntu" panose="020B0504030602030204" pitchFamily="34" charset="0"/>
                        </a:rPr>
                        <a:t>manzdev</a:t>
                      </a:r>
                      <a:r>
                        <a:rPr lang="es-MX" dirty="0">
                          <a:effectLst/>
                          <a:latin typeface="Ubuntu" panose="020B0504030602030204" pitchFamily="34" charset="0"/>
                        </a:rPr>
                        <a:t>.</a:t>
                      </a:r>
                    </a:p>
                  </a:txBody>
                  <a:tcPr marL="60960" marR="60960" marT="60960" marB="60960" anchor="ctr"/>
                </a:tc>
                <a:extLst>
                  <a:ext uri="{0D108BD9-81ED-4DB2-BD59-A6C34878D82A}">
                    <a16:rowId xmlns:a16="http://schemas.microsoft.com/office/drawing/2014/main" val="86562955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3"/>
          <p:cNvSpPr/>
          <p:nvPr/>
        </p:nvSpPr>
        <p:spPr>
          <a:xfrm>
            <a:off x="26505" y="-92765"/>
            <a:ext cx="12192000" cy="6858000"/>
          </a:xfrm>
          <a:prstGeom prst="rect">
            <a:avLst/>
          </a:prstGeom>
          <a:solidFill>
            <a:srgbClr val="181E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es-CO" sz="1800" b="0" i="0" u="none" strike="noStrike" cap="none" dirty="0">
              <a:solidFill>
                <a:schemeClr val="lt1"/>
              </a:solidFill>
              <a:latin typeface="Calibri"/>
              <a:ea typeface="Calibri"/>
              <a:cs typeface="Calibri"/>
              <a:sym typeface="Calibri"/>
            </a:endParaRPr>
          </a:p>
        </p:txBody>
      </p:sp>
      <p:pic>
        <p:nvPicPr>
          <p:cNvPr id="250" name="Google Shape;250;p13"/>
          <p:cNvPicPr preferRelativeResize="0"/>
          <p:nvPr/>
        </p:nvPicPr>
        <p:blipFill rotWithShape="1">
          <a:blip r:embed="rId3">
            <a:alphaModFix amt="20000"/>
          </a:blip>
          <a:srcRect/>
          <a:stretch/>
        </p:blipFill>
        <p:spPr>
          <a:xfrm>
            <a:off x="-25219" y="-53009"/>
            <a:ext cx="10287000" cy="6858000"/>
          </a:xfrm>
          <a:prstGeom prst="rect">
            <a:avLst/>
          </a:prstGeom>
          <a:noFill/>
          <a:ln>
            <a:noFill/>
          </a:ln>
        </p:spPr>
      </p:pic>
      <p:sp>
        <p:nvSpPr>
          <p:cNvPr id="252" name="Google Shape;252;p13"/>
          <p:cNvSpPr txBox="1"/>
          <p:nvPr/>
        </p:nvSpPr>
        <p:spPr>
          <a:xfrm>
            <a:off x="2672085" y="706034"/>
            <a:ext cx="934718"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600"/>
              <a:buFont typeface="Arial"/>
              <a:buNone/>
            </a:pPr>
            <a:r>
              <a:rPr lang="es-CO" sz="9600" b="1" i="0" u="none" strike="noStrike" cap="none" dirty="0">
                <a:solidFill>
                  <a:srgbClr val="5ACCA4"/>
                </a:solidFill>
                <a:latin typeface="Ubuntu"/>
                <a:ea typeface="Ubuntu"/>
                <a:cs typeface="Ubuntu"/>
                <a:sym typeface="Ubuntu"/>
              </a:rPr>
              <a:t>“</a:t>
            </a:r>
            <a:endParaRPr sz="1400" b="0" i="0" u="none" strike="noStrike" cap="none" dirty="0">
              <a:solidFill>
                <a:srgbClr val="000000"/>
              </a:solidFill>
              <a:latin typeface="Arial"/>
              <a:ea typeface="Arial"/>
              <a:cs typeface="Arial"/>
              <a:sym typeface="Arial"/>
            </a:endParaRPr>
          </a:p>
        </p:txBody>
      </p:sp>
      <p:sp>
        <p:nvSpPr>
          <p:cNvPr id="253" name="Google Shape;253;p13"/>
          <p:cNvSpPr txBox="1"/>
          <p:nvPr/>
        </p:nvSpPr>
        <p:spPr>
          <a:xfrm>
            <a:off x="9952589" y="4891238"/>
            <a:ext cx="1087118"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600"/>
              <a:buFont typeface="Arial"/>
              <a:buNone/>
            </a:pPr>
            <a:r>
              <a:rPr lang="es-CO" sz="9600" b="1" i="0" u="none" strike="noStrike" cap="none" dirty="0">
                <a:solidFill>
                  <a:srgbClr val="5ACCA4"/>
                </a:solidFill>
                <a:latin typeface="Ubuntu"/>
                <a:ea typeface="Ubuntu"/>
                <a:cs typeface="Ubuntu"/>
                <a:sym typeface="Ubuntu"/>
              </a:rPr>
              <a:t>”</a:t>
            </a:r>
            <a:endParaRPr sz="1400" b="0" i="0" u="none" strike="noStrike" cap="none" dirty="0">
              <a:solidFill>
                <a:srgbClr val="000000"/>
              </a:solidFill>
              <a:latin typeface="Arial"/>
              <a:ea typeface="Arial"/>
              <a:cs typeface="Arial"/>
              <a:sym typeface="Arial"/>
            </a:endParaRPr>
          </a:p>
        </p:txBody>
      </p:sp>
      <p:pic>
        <p:nvPicPr>
          <p:cNvPr id="254" name="Google Shape;254;p13"/>
          <p:cNvPicPr preferRelativeResize="0"/>
          <p:nvPr/>
        </p:nvPicPr>
        <p:blipFill rotWithShape="1">
          <a:blip r:embed="rId4">
            <a:alphaModFix/>
          </a:blip>
          <a:srcRect l="16254"/>
          <a:stretch/>
        </p:blipFill>
        <p:spPr>
          <a:xfrm>
            <a:off x="0" y="640726"/>
            <a:ext cx="3139444" cy="5842000"/>
          </a:xfrm>
          <a:prstGeom prst="rect">
            <a:avLst/>
          </a:prstGeom>
          <a:noFill/>
          <a:ln>
            <a:noFill/>
          </a:ln>
        </p:spPr>
      </p:pic>
      <p:pic>
        <p:nvPicPr>
          <p:cNvPr id="255" name="Google Shape;255;p13"/>
          <p:cNvPicPr preferRelativeResize="0"/>
          <p:nvPr/>
        </p:nvPicPr>
        <p:blipFill rotWithShape="1">
          <a:blip r:embed="rId5">
            <a:alphaModFix/>
          </a:blip>
          <a:srcRect/>
          <a:stretch/>
        </p:blipFill>
        <p:spPr>
          <a:xfrm>
            <a:off x="11039707" y="397102"/>
            <a:ext cx="724829" cy="208823"/>
          </a:xfrm>
          <a:prstGeom prst="rect">
            <a:avLst/>
          </a:prstGeom>
          <a:noFill/>
          <a:ln>
            <a:noFill/>
          </a:ln>
        </p:spPr>
      </p:pic>
      <p:sp>
        <p:nvSpPr>
          <p:cNvPr id="5" name="CuadroTexto 4">
            <a:extLst>
              <a:ext uri="{FF2B5EF4-FFF2-40B4-BE49-F238E27FC236}">
                <a16:creationId xmlns:a16="http://schemas.microsoft.com/office/drawing/2014/main" id="{330C3069-9331-C5F2-FD26-FFFC47C3463B}"/>
              </a:ext>
            </a:extLst>
          </p:cNvPr>
          <p:cNvSpPr txBox="1"/>
          <p:nvPr/>
        </p:nvSpPr>
        <p:spPr>
          <a:xfrm>
            <a:off x="3535307" y="1265022"/>
            <a:ext cx="6330610" cy="4401205"/>
          </a:xfrm>
          <a:prstGeom prst="rect">
            <a:avLst/>
          </a:prstGeom>
          <a:noFill/>
        </p:spPr>
        <p:txBody>
          <a:bodyPr wrap="square" rtlCol="0">
            <a:spAutoFit/>
          </a:bodyPr>
          <a:lstStyle/>
          <a:p>
            <a:pPr algn="just"/>
            <a:r>
              <a:rPr lang="es-MX" sz="2800" dirty="0">
                <a:solidFill>
                  <a:schemeClr val="bg1"/>
                </a:solidFill>
                <a:latin typeface="Ubuntu" panose="020B0504030602030204" pitchFamily="34" charset="0"/>
              </a:rPr>
              <a:t>En CSS tenemos las denominadas </a:t>
            </a:r>
            <a:r>
              <a:rPr lang="es-MX" sz="2800" dirty="0">
                <a:solidFill>
                  <a:schemeClr val="bg1"/>
                </a:solidFill>
                <a:highlight>
                  <a:srgbClr val="FF00FF"/>
                </a:highlight>
                <a:latin typeface="Ubuntu" panose="020B0504030602030204" pitchFamily="34" charset="0"/>
              </a:rPr>
              <a:t>«at-rules» </a:t>
            </a:r>
            <a:r>
              <a:rPr lang="es-MX" sz="2800" dirty="0">
                <a:solidFill>
                  <a:schemeClr val="bg1"/>
                </a:solidFill>
                <a:latin typeface="Ubuntu" panose="020B0504030602030204" pitchFamily="34" charset="0"/>
              </a:rPr>
              <a:t>(reglas precedidas del carácter </a:t>
            </a:r>
            <a:r>
              <a:rPr lang="es-MX" sz="2800" dirty="0">
                <a:solidFill>
                  <a:schemeClr val="bg1"/>
                </a:solidFill>
                <a:highlight>
                  <a:srgbClr val="FF00FF"/>
                </a:highlight>
                <a:latin typeface="Ubuntu" panose="020B0504030602030204" pitchFamily="34" charset="0"/>
              </a:rPr>
              <a:t>@</a:t>
            </a:r>
            <a:r>
              <a:rPr lang="es-MX" sz="2800" dirty="0">
                <a:solidFill>
                  <a:schemeClr val="bg1"/>
                </a:solidFill>
                <a:latin typeface="Ubuntu" panose="020B0504030602030204" pitchFamily="34" charset="0"/>
              </a:rPr>
              <a:t>). Son un tipo de declaración especial que permite indicar comportamientos especiales en muchos contextos. Su sintaxis suele determinarse incluyendo una palabra clave que comienza por @ (como por ejemplo </a:t>
            </a:r>
            <a:r>
              <a:rPr lang="es-MX" sz="2800" dirty="0">
                <a:solidFill>
                  <a:schemeClr val="bg1"/>
                </a:solidFill>
                <a:highlight>
                  <a:srgbClr val="FF00FF"/>
                </a:highlight>
                <a:latin typeface="Ubuntu" panose="020B0504030602030204" pitchFamily="34" charset="0"/>
              </a:rPr>
              <a:t>@media</a:t>
            </a:r>
            <a:r>
              <a:rPr lang="es-MX" sz="2800" dirty="0">
                <a:solidFill>
                  <a:schemeClr val="bg1"/>
                </a:solidFill>
                <a:latin typeface="Ubuntu" panose="020B0504030602030204" pitchFamily="34" charset="0"/>
              </a:rPr>
              <a:t> o </a:t>
            </a:r>
            <a:r>
              <a:rPr lang="es-MX" sz="2800" dirty="0">
                <a:solidFill>
                  <a:schemeClr val="bg1"/>
                </a:solidFill>
                <a:highlight>
                  <a:srgbClr val="FF00FF"/>
                </a:highlight>
                <a:latin typeface="Ubuntu" panose="020B0504030602030204" pitchFamily="34" charset="0"/>
              </a:rPr>
              <a:t>@import</a:t>
            </a:r>
            <a:r>
              <a:rPr lang="es-MX" sz="2800" dirty="0">
                <a:solidFill>
                  <a:schemeClr val="bg1"/>
                </a:solidFill>
                <a:latin typeface="Ubuntu" panose="020B0504030602030204" pitchFamily="34" charset="0"/>
              </a:rPr>
              <a:t>) y dependiendo de la regla en cuestión</a:t>
            </a:r>
            <a:endParaRPr lang="es-CO" sz="2800" dirty="0">
              <a:solidFill>
                <a:schemeClr val="bg1"/>
              </a:solidFill>
              <a:latin typeface="Ubuntu" panose="020B0504030602030204" pitchFamily="34" charset="0"/>
            </a:endParaRPr>
          </a:p>
        </p:txBody>
      </p:sp>
    </p:spTree>
    <p:extLst>
      <p:ext uri="{BB962C8B-B14F-4D97-AF65-F5344CB8AC3E}">
        <p14:creationId xmlns:p14="http://schemas.microsoft.com/office/powerpoint/2010/main" val="3847397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
        <p:cNvGrpSpPr/>
        <p:nvPr/>
      </p:nvGrpSpPr>
      <p:grpSpPr>
        <a:xfrm>
          <a:off x="0" y="0"/>
          <a:ext cx="0" cy="0"/>
          <a:chOff x="0" y="0"/>
          <a:chExt cx="0" cy="0"/>
        </a:xfrm>
      </p:grpSpPr>
      <p:pic>
        <p:nvPicPr>
          <p:cNvPr id="137" name="Google Shape;137;p6"/>
          <p:cNvPicPr preferRelativeResize="0"/>
          <p:nvPr/>
        </p:nvPicPr>
        <p:blipFill rotWithShape="1">
          <a:blip r:embed="rId3">
            <a:alphaModFix/>
          </a:blip>
          <a:srcRect r="40739"/>
          <a:stretch/>
        </p:blipFill>
        <p:spPr>
          <a:xfrm flipH="1">
            <a:off x="0" y="-20112"/>
            <a:ext cx="9206172" cy="6888813"/>
          </a:xfrm>
          <a:prstGeom prst="rect">
            <a:avLst/>
          </a:prstGeom>
          <a:noFill/>
          <a:ln>
            <a:noFill/>
          </a:ln>
        </p:spPr>
      </p:pic>
      <p:pic>
        <p:nvPicPr>
          <p:cNvPr id="2" name="Google Shape;118;p4">
            <a:extLst>
              <a:ext uri="{FF2B5EF4-FFF2-40B4-BE49-F238E27FC236}">
                <a16:creationId xmlns:a16="http://schemas.microsoft.com/office/drawing/2014/main" id="{9661F057-8A48-163E-8C21-2AA25E85ABF3}"/>
              </a:ext>
            </a:extLst>
          </p:cNvPr>
          <p:cNvPicPr preferRelativeResize="0"/>
          <p:nvPr/>
        </p:nvPicPr>
        <p:blipFill rotWithShape="1">
          <a:blip r:embed="rId4">
            <a:alphaModFix/>
          </a:blip>
          <a:srcRect/>
          <a:stretch/>
        </p:blipFill>
        <p:spPr>
          <a:xfrm>
            <a:off x="11039707" y="397102"/>
            <a:ext cx="724829" cy="208823"/>
          </a:xfrm>
          <a:prstGeom prst="rect">
            <a:avLst/>
          </a:prstGeom>
          <a:noFill/>
          <a:ln>
            <a:noFill/>
          </a:ln>
        </p:spPr>
      </p:pic>
      <p:pic>
        <p:nvPicPr>
          <p:cNvPr id="170" name="Google Shape;170;p6"/>
          <p:cNvPicPr preferRelativeResize="0"/>
          <p:nvPr/>
        </p:nvPicPr>
        <p:blipFill rotWithShape="1">
          <a:blip r:embed="rId5">
            <a:alphaModFix/>
          </a:blip>
          <a:srcRect/>
          <a:stretch/>
        </p:blipFill>
        <p:spPr>
          <a:xfrm>
            <a:off x="10099407" y="4867931"/>
            <a:ext cx="3330258" cy="1411500"/>
          </a:xfrm>
          <a:prstGeom prst="rect">
            <a:avLst/>
          </a:prstGeom>
          <a:noFill/>
          <a:ln>
            <a:noFill/>
          </a:ln>
        </p:spPr>
      </p:pic>
      <p:sp>
        <p:nvSpPr>
          <p:cNvPr id="6" name="Google Shape;120;p4">
            <a:extLst>
              <a:ext uri="{FF2B5EF4-FFF2-40B4-BE49-F238E27FC236}">
                <a16:creationId xmlns:a16="http://schemas.microsoft.com/office/drawing/2014/main" id="{904EB3D4-DAE3-9065-6321-DA0983F40D22}"/>
              </a:ext>
            </a:extLst>
          </p:cNvPr>
          <p:cNvSpPr txBox="1"/>
          <p:nvPr/>
        </p:nvSpPr>
        <p:spPr>
          <a:xfrm>
            <a:off x="578458" y="397102"/>
            <a:ext cx="5146481"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1" i="0" u="none" strike="noStrike" cap="none" dirty="0">
                <a:solidFill>
                  <a:schemeClr val="bg1"/>
                </a:solidFill>
                <a:latin typeface="Ubuntu"/>
                <a:ea typeface="Arial"/>
                <a:cs typeface="Arial"/>
                <a:sym typeface="Ubuntu"/>
              </a:rPr>
              <a:t>Reglas</a:t>
            </a:r>
            <a:endParaRPr sz="1400" b="0" i="0" u="none" strike="noStrike" cap="none" dirty="0">
              <a:solidFill>
                <a:schemeClr val="bg1"/>
              </a:solidFill>
              <a:latin typeface="Arial"/>
              <a:ea typeface="Arial"/>
              <a:cs typeface="Arial"/>
              <a:sym typeface="Arial"/>
            </a:endParaRPr>
          </a:p>
        </p:txBody>
      </p:sp>
      <p:pic>
        <p:nvPicPr>
          <p:cNvPr id="5" name="Imagen 4">
            <a:extLst>
              <a:ext uri="{FF2B5EF4-FFF2-40B4-BE49-F238E27FC236}">
                <a16:creationId xmlns:a16="http://schemas.microsoft.com/office/drawing/2014/main" id="{3AF5383B-7458-A3D0-553B-CFD057F163E7}"/>
              </a:ext>
            </a:extLst>
          </p:cNvPr>
          <p:cNvPicPr>
            <a:picLocks noChangeAspect="1"/>
          </p:cNvPicPr>
          <p:nvPr/>
        </p:nvPicPr>
        <p:blipFill>
          <a:blip r:embed="rId6"/>
          <a:stretch>
            <a:fillRect/>
          </a:stretch>
        </p:blipFill>
        <p:spPr>
          <a:xfrm>
            <a:off x="1581316" y="1774877"/>
            <a:ext cx="8287246" cy="3093053"/>
          </a:xfrm>
          <a:prstGeom prst="rect">
            <a:avLst/>
          </a:prstGeom>
        </p:spPr>
      </p:pic>
      <p:sp>
        <p:nvSpPr>
          <p:cNvPr id="10" name="CuadroTexto 9">
            <a:extLst>
              <a:ext uri="{FF2B5EF4-FFF2-40B4-BE49-F238E27FC236}">
                <a16:creationId xmlns:a16="http://schemas.microsoft.com/office/drawing/2014/main" id="{D2B3263E-1041-664F-456C-8CCB6C10E3F8}"/>
              </a:ext>
            </a:extLst>
          </p:cNvPr>
          <p:cNvSpPr txBox="1"/>
          <p:nvPr/>
        </p:nvSpPr>
        <p:spPr>
          <a:xfrm>
            <a:off x="397565" y="5065849"/>
            <a:ext cx="11396869" cy="1015663"/>
          </a:xfrm>
          <a:prstGeom prst="rect">
            <a:avLst/>
          </a:prstGeom>
          <a:noFill/>
        </p:spPr>
        <p:txBody>
          <a:bodyPr wrap="square">
            <a:spAutoFit/>
          </a:bodyPr>
          <a:lstStyle/>
          <a:p>
            <a:r>
              <a:rPr lang="es-MX" sz="2000" dirty="0">
                <a:latin typeface="Ubuntu" panose="020B0504030602030204" pitchFamily="34" charset="0"/>
              </a:rPr>
              <a:t>En general, se pueden colocar en cualquier parte de la hoja de estilos, tanto al principio, al medio como al final. Sin embargo, algunas reglas tienen ciertas restricciones. Por ejemplo, como comentaremos, en el caso de la regla </a:t>
            </a:r>
            <a:r>
              <a:rPr lang="es-MX" sz="2000" dirty="0">
                <a:highlight>
                  <a:srgbClr val="FF00FF"/>
                </a:highlight>
                <a:latin typeface="Ubuntu" panose="020B0504030602030204" pitchFamily="34" charset="0"/>
              </a:rPr>
              <a:t>@import </a:t>
            </a:r>
            <a:r>
              <a:rPr lang="es-MX" sz="2000" dirty="0">
                <a:latin typeface="Ubuntu" panose="020B0504030602030204" pitchFamily="34" charset="0"/>
              </a:rPr>
              <a:t>debe colocarse en las primeras líneas del fichero.</a:t>
            </a:r>
            <a:endParaRPr lang="es-CO" sz="2000" dirty="0">
              <a:latin typeface="Ubuntu" panose="020B0504030602030204" pitchFamily="34" charset="0"/>
            </a:endParaRPr>
          </a:p>
        </p:txBody>
      </p:sp>
    </p:spTree>
    <p:extLst>
      <p:ext uri="{BB962C8B-B14F-4D97-AF65-F5344CB8AC3E}">
        <p14:creationId xmlns:p14="http://schemas.microsoft.com/office/powerpoint/2010/main" val="4084812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
        <p:cNvGrpSpPr/>
        <p:nvPr/>
      </p:nvGrpSpPr>
      <p:grpSpPr>
        <a:xfrm>
          <a:off x="0" y="0"/>
          <a:ext cx="0" cy="0"/>
          <a:chOff x="0" y="0"/>
          <a:chExt cx="0" cy="0"/>
        </a:xfrm>
      </p:grpSpPr>
      <p:pic>
        <p:nvPicPr>
          <p:cNvPr id="137" name="Google Shape;137;p6"/>
          <p:cNvPicPr preferRelativeResize="0"/>
          <p:nvPr/>
        </p:nvPicPr>
        <p:blipFill rotWithShape="1">
          <a:blip r:embed="rId3">
            <a:alphaModFix/>
          </a:blip>
          <a:srcRect r="40739"/>
          <a:stretch/>
        </p:blipFill>
        <p:spPr>
          <a:xfrm flipH="1">
            <a:off x="0" y="-20112"/>
            <a:ext cx="9206172" cy="6888813"/>
          </a:xfrm>
          <a:prstGeom prst="rect">
            <a:avLst/>
          </a:prstGeom>
          <a:noFill/>
          <a:ln>
            <a:noFill/>
          </a:ln>
        </p:spPr>
      </p:pic>
      <p:pic>
        <p:nvPicPr>
          <p:cNvPr id="2" name="Google Shape;118;p4">
            <a:extLst>
              <a:ext uri="{FF2B5EF4-FFF2-40B4-BE49-F238E27FC236}">
                <a16:creationId xmlns:a16="http://schemas.microsoft.com/office/drawing/2014/main" id="{9661F057-8A48-163E-8C21-2AA25E85ABF3}"/>
              </a:ext>
            </a:extLst>
          </p:cNvPr>
          <p:cNvPicPr preferRelativeResize="0"/>
          <p:nvPr/>
        </p:nvPicPr>
        <p:blipFill rotWithShape="1">
          <a:blip r:embed="rId4">
            <a:alphaModFix/>
          </a:blip>
          <a:srcRect/>
          <a:stretch/>
        </p:blipFill>
        <p:spPr>
          <a:xfrm>
            <a:off x="11039707" y="397102"/>
            <a:ext cx="724829" cy="208823"/>
          </a:xfrm>
          <a:prstGeom prst="rect">
            <a:avLst/>
          </a:prstGeom>
          <a:noFill/>
          <a:ln>
            <a:noFill/>
          </a:ln>
        </p:spPr>
      </p:pic>
      <p:pic>
        <p:nvPicPr>
          <p:cNvPr id="170" name="Google Shape;170;p6"/>
          <p:cNvPicPr preferRelativeResize="0"/>
          <p:nvPr/>
        </p:nvPicPr>
        <p:blipFill rotWithShape="1">
          <a:blip r:embed="rId5">
            <a:alphaModFix/>
          </a:blip>
          <a:srcRect/>
          <a:stretch/>
        </p:blipFill>
        <p:spPr>
          <a:xfrm>
            <a:off x="10099407" y="4867931"/>
            <a:ext cx="3330258" cy="1411500"/>
          </a:xfrm>
          <a:prstGeom prst="rect">
            <a:avLst/>
          </a:prstGeom>
          <a:noFill/>
          <a:ln>
            <a:noFill/>
          </a:ln>
        </p:spPr>
      </p:pic>
      <p:sp>
        <p:nvSpPr>
          <p:cNvPr id="6" name="Google Shape;120;p4">
            <a:extLst>
              <a:ext uri="{FF2B5EF4-FFF2-40B4-BE49-F238E27FC236}">
                <a16:creationId xmlns:a16="http://schemas.microsoft.com/office/drawing/2014/main" id="{904EB3D4-DAE3-9065-6321-DA0983F40D22}"/>
              </a:ext>
            </a:extLst>
          </p:cNvPr>
          <p:cNvSpPr txBox="1"/>
          <p:nvPr/>
        </p:nvSpPr>
        <p:spPr>
          <a:xfrm>
            <a:off x="4739640" y="-150687"/>
            <a:ext cx="5146481"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1" i="0" u="none" strike="noStrike" cap="none" dirty="0">
                <a:solidFill>
                  <a:schemeClr val="bg1"/>
                </a:solidFill>
                <a:latin typeface="Ubuntu"/>
                <a:ea typeface="Arial"/>
                <a:cs typeface="Arial"/>
                <a:sym typeface="Ubuntu"/>
              </a:rPr>
              <a:t>Reglas</a:t>
            </a:r>
            <a:endParaRPr sz="1400" b="0" i="0" u="none" strike="noStrike" cap="none" dirty="0">
              <a:solidFill>
                <a:schemeClr val="bg1"/>
              </a:solidFill>
              <a:latin typeface="Arial"/>
              <a:ea typeface="Arial"/>
              <a:cs typeface="Arial"/>
              <a:sym typeface="Arial"/>
            </a:endParaRPr>
          </a:p>
        </p:txBody>
      </p:sp>
      <p:graphicFrame>
        <p:nvGraphicFramePr>
          <p:cNvPr id="3" name="Tabla 4">
            <a:extLst>
              <a:ext uri="{FF2B5EF4-FFF2-40B4-BE49-F238E27FC236}">
                <a16:creationId xmlns:a16="http://schemas.microsoft.com/office/drawing/2014/main" id="{01C1E578-8CCA-83A3-9763-53494E80D606}"/>
              </a:ext>
            </a:extLst>
          </p:cNvPr>
          <p:cNvGraphicFramePr>
            <a:graphicFrameLocks noGrp="1"/>
          </p:cNvGraphicFramePr>
          <p:nvPr>
            <p:extLst>
              <p:ext uri="{D42A27DB-BD31-4B8C-83A1-F6EECF244321}">
                <p14:modId xmlns:p14="http://schemas.microsoft.com/office/powerpoint/2010/main" val="4066367371"/>
              </p:ext>
            </p:extLst>
          </p:nvPr>
        </p:nvGraphicFramePr>
        <p:xfrm>
          <a:off x="742122" y="703327"/>
          <a:ext cx="10297585" cy="6080760"/>
        </p:xfrm>
        <a:graphic>
          <a:graphicData uri="http://schemas.openxmlformats.org/drawingml/2006/table">
            <a:tbl>
              <a:tblPr firstRow="1" bandRow="1">
                <a:tableStyleId>{5C22544A-7EE6-4342-B048-85BDC9FD1C3A}</a:tableStyleId>
              </a:tblPr>
              <a:tblGrid>
                <a:gridCol w="1740516">
                  <a:extLst>
                    <a:ext uri="{9D8B030D-6E8A-4147-A177-3AD203B41FA5}">
                      <a16:colId xmlns:a16="http://schemas.microsoft.com/office/drawing/2014/main" val="3891123842"/>
                    </a:ext>
                  </a:extLst>
                </a:gridCol>
                <a:gridCol w="5792392">
                  <a:extLst>
                    <a:ext uri="{9D8B030D-6E8A-4147-A177-3AD203B41FA5}">
                      <a16:colId xmlns:a16="http://schemas.microsoft.com/office/drawing/2014/main" val="1022775412"/>
                    </a:ext>
                  </a:extLst>
                </a:gridCol>
                <a:gridCol w="2764677">
                  <a:extLst>
                    <a:ext uri="{9D8B030D-6E8A-4147-A177-3AD203B41FA5}">
                      <a16:colId xmlns:a16="http://schemas.microsoft.com/office/drawing/2014/main" val="1985109202"/>
                    </a:ext>
                  </a:extLst>
                </a:gridCol>
              </a:tblGrid>
              <a:tr h="370840">
                <a:tc>
                  <a:txBody>
                    <a:bodyPr/>
                    <a:lstStyle/>
                    <a:p>
                      <a:r>
                        <a:rPr lang="es-CO" b="1" dirty="0">
                          <a:solidFill>
                            <a:srgbClr val="FFFFFF"/>
                          </a:solidFill>
                          <a:effectLst/>
                          <a:latin typeface="Ubuntu" panose="020B0504030602030204" pitchFamily="34" charset="0"/>
                        </a:rPr>
                        <a:t>Regla</a:t>
                      </a:r>
                    </a:p>
                  </a:txBody>
                  <a:tcPr marL="60960" marR="60960" marT="60960" marB="60960" anchor="ctr"/>
                </a:tc>
                <a:tc>
                  <a:txBody>
                    <a:bodyPr/>
                    <a:lstStyle/>
                    <a:p>
                      <a:r>
                        <a:rPr lang="es-CO" b="1" dirty="0">
                          <a:solidFill>
                            <a:srgbClr val="FFFFFF"/>
                          </a:solidFill>
                          <a:effectLst/>
                          <a:latin typeface="Ubuntu" panose="020B0504030602030204" pitchFamily="34" charset="0"/>
                        </a:rPr>
                        <a:t>Descripción</a:t>
                      </a:r>
                    </a:p>
                  </a:txBody>
                  <a:tcPr marL="60960" marR="60960" marT="60960" marB="60960" anchor="ctr"/>
                </a:tc>
                <a:tc>
                  <a:txBody>
                    <a:bodyPr/>
                    <a:lstStyle/>
                    <a:p>
                      <a:r>
                        <a:rPr lang="es-CO" b="1">
                          <a:solidFill>
                            <a:srgbClr val="FFFFFF"/>
                          </a:solidFill>
                          <a:effectLst/>
                          <a:latin typeface="Ubuntu" panose="020B0504030602030204" pitchFamily="34" charset="0"/>
                        </a:rPr>
                        <a:t>Enlace</a:t>
                      </a:r>
                    </a:p>
                  </a:txBody>
                  <a:tcPr marL="60960" marR="60960" marT="60960" marB="60960" anchor="ctr"/>
                </a:tc>
                <a:extLst>
                  <a:ext uri="{0D108BD9-81ED-4DB2-BD59-A6C34878D82A}">
                    <a16:rowId xmlns:a16="http://schemas.microsoft.com/office/drawing/2014/main" val="2336736103"/>
                  </a:ext>
                </a:extLst>
              </a:tr>
              <a:tr h="370840">
                <a:tc>
                  <a:txBody>
                    <a:bodyPr/>
                    <a:lstStyle/>
                    <a:p>
                      <a:r>
                        <a:rPr lang="es-CO">
                          <a:effectLst/>
                          <a:latin typeface="Ubuntu" panose="020B0504030602030204" pitchFamily="34" charset="0"/>
                        </a:rPr>
                        <a:t>@import</a:t>
                      </a:r>
                    </a:p>
                  </a:txBody>
                  <a:tcPr marL="60960" marR="60960" marT="60960" marB="60960" anchor="ctr"/>
                </a:tc>
                <a:tc>
                  <a:txBody>
                    <a:bodyPr/>
                    <a:lstStyle/>
                    <a:p>
                      <a:r>
                        <a:rPr lang="es-MX">
                          <a:effectLst/>
                          <a:latin typeface="Ubuntu" panose="020B0504030602030204" pitchFamily="34" charset="0"/>
                        </a:rPr>
                        <a:t>Incluye una hoja de estilos externa, indicando su URL.</a:t>
                      </a:r>
                    </a:p>
                  </a:txBody>
                  <a:tcPr marL="60960" marR="60960" marT="60960" marB="60960" anchor="ctr"/>
                </a:tc>
                <a:tc>
                  <a:txBody>
                    <a:bodyPr/>
                    <a:lstStyle/>
                    <a:p>
                      <a:r>
                        <a:rPr lang="es-CO" u="sng">
                          <a:effectLst/>
                          <a:latin typeface="Ubuntu" panose="020B0504030602030204" pitchFamily="34" charset="0"/>
                          <a:hlinkClick r:id="rId6"/>
                        </a:rPr>
                        <a:t>Ver la regla @import</a:t>
                      </a:r>
                      <a:endParaRPr lang="es-CO">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2364246556"/>
                  </a:ext>
                </a:extLst>
              </a:tr>
              <a:tr h="370840">
                <a:tc>
                  <a:txBody>
                    <a:bodyPr/>
                    <a:lstStyle/>
                    <a:p>
                      <a:r>
                        <a:rPr lang="es-CO">
                          <a:effectLst/>
                          <a:latin typeface="Ubuntu" panose="020B0504030602030204" pitchFamily="34" charset="0"/>
                        </a:rPr>
                        <a:t>@charset</a:t>
                      </a:r>
                    </a:p>
                  </a:txBody>
                  <a:tcPr marL="60960" marR="60960" marT="60960" marB="60960" anchor="ctr"/>
                </a:tc>
                <a:tc>
                  <a:txBody>
                    <a:bodyPr/>
                    <a:lstStyle/>
                    <a:p>
                      <a:r>
                        <a:rPr lang="es-MX">
                          <a:effectLst/>
                          <a:latin typeface="Ubuntu" panose="020B0504030602030204" pitchFamily="34" charset="0"/>
                        </a:rPr>
                        <a:t>Indicaba la codificación de carácteres usada en el fichero .css actual.</a:t>
                      </a:r>
                    </a:p>
                  </a:txBody>
                  <a:tcPr marL="60960" marR="60960" marT="60960" marB="60960" anchor="ctr"/>
                </a:tc>
                <a:tc>
                  <a:txBody>
                    <a:bodyPr/>
                    <a:lstStyle/>
                    <a:p>
                      <a:r>
                        <a:rPr lang="es-CO" dirty="0">
                          <a:effectLst/>
                          <a:latin typeface="Ubuntu" panose="020B0504030602030204" pitchFamily="34" charset="0"/>
                        </a:rPr>
                        <a:t>.</a:t>
                      </a:r>
                    </a:p>
                  </a:txBody>
                  <a:tcPr marL="60960" marR="60960" marT="60960" marB="60960" anchor="ctr"/>
                </a:tc>
                <a:extLst>
                  <a:ext uri="{0D108BD9-81ED-4DB2-BD59-A6C34878D82A}">
                    <a16:rowId xmlns:a16="http://schemas.microsoft.com/office/drawing/2014/main" val="930589968"/>
                  </a:ext>
                </a:extLst>
              </a:tr>
              <a:tr h="370840">
                <a:tc>
                  <a:txBody>
                    <a:bodyPr/>
                    <a:lstStyle/>
                    <a:p>
                      <a:r>
                        <a:rPr lang="es-CO">
                          <a:effectLst/>
                          <a:latin typeface="Ubuntu" panose="020B0504030602030204" pitchFamily="34" charset="0"/>
                        </a:rPr>
                        <a:t>@supports</a:t>
                      </a:r>
                    </a:p>
                  </a:txBody>
                  <a:tcPr marL="60960" marR="60960" marT="60960" marB="60960" anchor="ctr"/>
                </a:tc>
                <a:tc>
                  <a:txBody>
                    <a:bodyPr/>
                    <a:lstStyle/>
                    <a:p>
                      <a:r>
                        <a:rPr lang="es-MX">
                          <a:effectLst/>
                          <a:latin typeface="Ubuntu" panose="020B0504030602030204" pitchFamily="34" charset="0"/>
                        </a:rPr>
                        <a:t>Establece un bloque de estilos que se aplicará si se cumple la condición.</a:t>
                      </a:r>
                    </a:p>
                  </a:txBody>
                  <a:tcPr marL="60960" marR="60960" marT="60960" marB="60960" anchor="ctr"/>
                </a:tc>
                <a:tc>
                  <a:txBody>
                    <a:bodyPr/>
                    <a:lstStyle/>
                    <a:p>
                      <a:r>
                        <a:rPr lang="es-CO" u="sng" dirty="0">
                          <a:effectLst/>
                          <a:latin typeface="Ubuntu" panose="020B0504030602030204" pitchFamily="34" charset="0"/>
                          <a:hlinkClick r:id="rId7"/>
                        </a:rPr>
                        <a:t>Ver la regla @supports</a:t>
                      </a:r>
                      <a:endParaRPr lang="es-CO" dirty="0">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4131880970"/>
                  </a:ext>
                </a:extLst>
              </a:tr>
              <a:tr h="370840">
                <a:tc>
                  <a:txBody>
                    <a:bodyPr/>
                    <a:lstStyle/>
                    <a:p>
                      <a:r>
                        <a:rPr lang="es-CO">
                          <a:effectLst/>
                          <a:latin typeface="Ubuntu" panose="020B0504030602030204" pitchFamily="34" charset="0"/>
                        </a:rPr>
                        <a:t>@media</a:t>
                      </a:r>
                    </a:p>
                  </a:txBody>
                  <a:tcPr marL="60960" marR="60960" marT="60960" marB="60960" anchor="ctr"/>
                </a:tc>
                <a:tc>
                  <a:txBody>
                    <a:bodyPr/>
                    <a:lstStyle/>
                    <a:p>
                      <a:r>
                        <a:rPr lang="es-MX">
                          <a:effectLst/>
                          <a:latin typeface="Ubuntu" panose="020B0504030602030204" pitchFamily="34" charset="0"/>
                        </a:rPr>
                        <a:t>Aplica los estilos si cumple las condiciones indicadas. Usado para responsive.</a:t>
                      </a:r>
                    </a:p>
                  </a:txBody>
                  <a:tcPr marL="60960" marR="60960" marT="60960" marB="60960" anchor="ctr"/>
                </a:tc>
                <a:tc>
                  <a:txBody>
                    <a:bodyPr/>
                    <a:lstStyle/>
                    <a:p>
                      <a:r>
                        <a:rPr lang="es-CO" u="sng">
                          <a:effectLst/>
                          <a:latin typeface="Ubuntu" panose="020B0504030602030204" pitchFamily="34" charset="0"/>
                          <a:hlinkClick r:id="rId8"/>
                        </a:rPr>
                        <a:t>Ver Media Queries</a:t>
                      </a:r>
                      <a:endParaRPr lang="es-CO">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2453552360"/>
                  </a:ext>
                </a:extLst>
              </a:tr>
              <a:tr h="370840">
                <a:tc>
                  <a:txBody>
                    <a:bodyPr/>
                    <a:lstStyle/>
                    <a:p>
                      <a:r>
                        <a:rPr lang="es-CO">
                          <a:effectLst/>
                          <a:latin typeface="Ubuntu" panose="020B0504030602030204" pitchFamily="34" charset="0"/>
                        </a:rPr>
                        <a:t>@keyframes</a:t>
                      </a:r>
                    </a:p>
                  </a:txBody>
                  <a:tcPr marL="60960" marR="60960" marT="60960" marB="60960" anchor="ctr"/>
                </a:tc>
                <a:tc>
                  <a:txBody>
                    <a:bodyPr/>
                    <a:lstStyle/>
                    <a:p>
                      <a:r>
                        <a:rPr lang="es-MX">
                          <a:effectLst/>
                          <a:latin typeface="Ubuntu" panose="020B0504030602030204" pitchFamily="34" charset="0"/>
                        </a:rPr>
                        <a:t>Crea los fotogramas clave de una animación.</a:t>
                      </a:r>
                    </a:p>
                  </a:txBody>
                  <a:tcPr marL="60960" marR="60960" marT="60960" marB="60960" anchor="ctr"/>
                </a:tc>
                <a:tc>
                  <a:txBody>
                    <a:bodyPr/>
                    <a:lstStyle/>
                    <a:p>
                      <a:r>
                        <a:rPr lang="es-CO" u="sng">
                          <a:effectLst/>
                          <a:latin typeface="Ubuntu" panose="020B0504030602030204" pitchFamily="34" charset="0"/>
                          <a:hlinkClick r:id="rId9"/>
                        </a:rPr>
                        <a:t>Ver regla @keyframes</a:t>
                      </a:r>
                      <a:endParaRPr lang="es-CO">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2981406959"/>
                  </a:ext>
                </a:extLst>
              </a:tr>
              <a:tr h="370840">
                <a:tc>
                  <a:txBody>
                    <a:bodyPr/>
                    <a:lstStyle/>
                    <a:p>
                      <a:r>
                        <a:rPr lang="es-CO">
                          <a:effectLst/>
                          <a:latin typeface="Ubuntu" panose="020B0504030602030204" pitchFamily="34" charset="0"/>
                        </a:rPr>
                        <a:t>@scope</a:t>
                      </a:r>
                    </a:p>
                  </a:txBody>
                  <a:tcPr marL="60960" marR="60960" marT="60960" marB="60960" anchor="ctr"/>
                </a:tc>
                <a:tc>
                  <a:txBody>
                    <a:bodyPr/>
                    <a:lstStyle/>
                    <a:p>
                      <a:r>
                        <a:rPr lang="es-MX">
                          <a:effectLst/>
                          <a:latin typeface="Ubuntu" panose="020B0504030602030204" pitchFamily="34" charset="0"/>
                        </a:rPr>
                        <a:t>Aplica estilos con un límite de ámbito en elementos descendientes.</a:t>
                      </a:r>
                    </a:p>
                  </a:txBody>
                  <a:tcPr marL="60960" marR="60960" marT="60960" marB="60960" anchor="ctr"/>
                </a:tc>
                <a:tc>
                  <a:txBody>
                    <a:bodyPr/>
                    <a:lstStyle/>
                    <a:p>
                      <a:r>
                        <a:rPr lang="es-CO" u="sng">
                          <a:effectLst/>
                          <a:latin typeface="Ubuntu" panose="020B0504030602030204" pitchFamily="34" charset="0"/>
                          <a:hlinkClick r:id="rId10"/>
                        </a:rPr>
                        <a:t>Ver regla @scope</a:t>
                      </a:r>
                      <a:endParaRPr lang="es-CO">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3298268854"/>
                  </a:ext>
                </a:extLst>
              </a:tr>
              <a:tr h="370840">
                <a:tc>
                  <a:txBody>
                    <a:bodyPr/>
                    <a:lstStyle/>
                    <a:p>
                      <a:r>
                        <a:rPr lang="es-CO">
                          <a:effectLst/>
                          <a:latin typeface="Ubuntu" panose="020B0504030602030204" pitchFamily="34" charset="0"/>
                        </a:rPr>
                        <a:t>@font-face</a:t>
                      </a:r>
                    </a:p>
                  </a:txBody>
                  <a:tcPr marL="60960" marR="60960" marT="60960" marB="60960" anchor="ctr"/>
                </a:tc>
                <a:tc>
                  <a:txBody>
                    <a:bodyPr/>
                    <a:lstStyle/>
                    <a:p>
                      <a:r>
                        <a:rPr lang="es-MX">
                          <a:effectLst/>
                          <a:latin typeface="Ubuntu" panose="020B0504030602030204" pitchFamily="34" charset="0"/>
                        </a:rPr>
                        <a:t>Indica una tipografía externa que el navegador debe descargar.</a:t>
                      </a:r>
                    </a:p>
                  </a:txBody>
                  <a:tcPr marL="60960" marR="60960" marT="60960" marB="60960" anchor="ctr"/>
                </a:tc>
                <a:tc>
                  <a:txBody>
                    <a:bodyPr/>
                    <a:lstStyle/>
                    <a:p>
                      <a:r>
                        <a:rPr lang="es-CO" u="sng">
                          <a:effectLst/>
                          <a:latin typeface="Ubuntu" panose="020B0504030602030204" pitchFamily="34" charset="0"/>
                          <a:hlinkClick r:id="rId11"/>
                        </a:rPr>
                        <a:t>Ver tipografías externas</a:t>
                      </a:r>
                      <a:endParaRPr lang="es-CO">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4281664104"/>
                  </a:ext>
                </a:extLst>
              </a:tr>
              <a:tr h="370840">
                <a:tc>
                  <a:txBody>
                    <a:bodyPr/>
                    <a:lstStyle/>
                    <a:p>
                      <a:r>
                        <a:rPr lang="es-CO">
                          <a:effectLst/>
                          <a:latin typeface="Ubuntu" panose="020B0504030602030204" pitchFamily="34" charset="0"/>
                        </a:rPr>
                        <a:t>@font-feature-values</a:t>
                      </a:r>
                    </a:p>
                  </a:txBody>
                  <a:tcPr marL="60960" marR="60960" marT="60960" marB="60960" anchor="ctr"/>
                </a:tc>
                <a:tc>
                  <a:txBody>
                    <a:bodyPr/>
                    <a:lstStyle/>
                    <a:p>
                      <a:r>
                        <a:rPr lang="es-MX">
                          <a:effectLst/>
                          <a:latin typeface="Ubuntu" panose="020B0504030602030204" pitchFamily="34" charset="0"/>
                        </a:rPr>
                        <a:t>Activa/desactiva características especiales en una tipografía</a:t>
                      </a:r>
                    </a:p>
                  </a:txBody>
                  <a:tcPr marL="60960" marR="60960" marT="60960" marB="60960" anchor="ctr"/>
                </a:tc>
                <a:tc>
                  <a:txBody>
                    <a:bodyPr/>
                    <a:lstStyle/>
                    <a:p>
                      <a:r>
                        <a:rPr lang="es-CO" u="sng">
                          <a:effectLst/>
                          <a:latin typeface="Ubuntu" panose="020B0504030602030204" pitchFamily="34" charset="0"/>
                          <a:hlinkClick r:id="rId12"/>
                        </a:rPr>
                        <a:t>Ver caract. personalizadas</a:t>
                      </a:r>
                      <a:endParaRPr lang="es-CO">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2162240682"/>
                  </a:ext>
                </a:extLst>
              </a:tr>
              <a:tr h="370840">
                <a:tc>
                  <a:txBody>
                    <a:bodyPr/>
                    <a:lstStyle/>
                    <a:p>
                      <a:r>
                        <a:rPr lang="es-CO">
                          <a:effectLst/>
                          <a:latin typeface="Ubuntu" panose="020B0504030602030204" pitchFamily="34" charset="0"/>
                        </a:rPr>
                        <a:t>@when / @else</a:t>
                      </a:r>
                    </a:p>
                  </a:txBody>
                  <a:tcPr marL="60960" marR="60960" marT="60960" marB="60960" anchor="ctr"/>
                </a:tc>
                <a:tc>
                  <a:txBody>
                    <a:bodyPr/>
                    <a:lstStyle/>
                    <a:p>
                      <a:r>
                        <a:rPr lang="es-MX">
                          <a:effectLst/>
                          <a:latin typeface="Ubuntu" panose="020B0504030602030204" pitchFamily="34" charset="0"/>
                        </a:rPr>
                        <a:t>Establece unos estilos si se cumple la condición y otros si no se cumple.</a:t>
                      </a:r>
                    </a:p>
                  </a:txBody>
                  <a:tcPr marL="60960" marR="60960" marT="60960" marB="60960" anchor="ctr"/>
                </a:tc>
                <a:tc>
                  <a:txBody>
                    <a:bodyPr/>
                    <a:lstStyle/>
                    <a:p>
                      <a:endParaRPr lang="es-CO" dirty="0">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330649784"/>
                  </a:ext>
                </a:extLst>
              </a:tr>
              <a:tr h="370840">
                <a:tc>
                  <a:txBody>
                    <a:bodyPr/>
                    <a:lstStyle/>
                    <a:p>
                      <a:r>
                        <a:rPr lang="es-CO">
                          <a:effectLst/>
                          <a:latin typeface="Ubuntu" panose="020B0504030602030204" pitchFamily="34" charset="0"/>
                        </a:rPr>
                        <a:t>@page</a:t>
                      </a:r>
                    </a:p>
                  </a:txBody>
                  <a:tcPr marL="60960" marR="60960" marT="60960" marB="60960" anchor="ctr"/>
                </a:tc>
                <a:tc>
                  <a:txBody>
                    <a:bodyPr/>
                    <a:lstStyle/>
                    <a:p>
                      <a:r>
                        <a:rPr lang="es-MX">
                          <a:effectLst/>
                          <a:latin typeface="Ubuntu" panose="020B0504030602030204" pitchFamily="34" charset="0"/>
                        </a:rPr>
                        <a:t>Modifica propiedades relacionadas con una página impresa.</a:t>
                      </a:r>
                    </a:p>
                  </a:txBody>
                  <a:tcPr marL="60960" marR="60960" marT="60960" marB="60960" anchor="ctr"/>
                </a:tc>
                <a:tc>
                  <a:txBody>
                    <a:bodyPr/>
                    <a:lstStyle/>
                    <a:p>
                      <a:r>
                        <a:rPr lang="es-CO" u="sng">
                          <a:effectLst/>
                          <a:latin typeface="Ubuntu" panose="020B0504030602030204" pitchFamily="34" charset="0"/>
                          <a:hlinkClick r:id="rId13"/>
                        </a:rPr>
                        <a:t>Ver Medios paginados</a:t>
                      </a:r>
                      <a:endParaRPr lang="es-CO">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383463827"/>
                  </a:ext>
                </a:extLst>
              </a:tr>
              <a:tr h="370840">
                <a:tc>
                  <a:txBody>
                    <a:bodyPr/>
                    <a:lstStyle/>
                    <a:p>
                      <a:r>
                        <a:rPr lang="es-CO">
                          <a:effectLst/>
                          <a:latin typeface="Ubuntu" panose="020B0504030602030204" pitchFamily="34" charset="0"/>
                        </a:rPr>
                        <a:t>@counter-style</a:t>
                      </a:r>
                    </a:p>
                  </a:txBody>
                  <a:tcPr marL="60960" marR="60960" marT="60960" marB="60960" anchor="ctr"/>
                </a:tc>
                <a:tc>
                  <a:txBody>
                    <a:bodyPr/>
                    <a:lstStyle/>
                    <a:p>
                      <a:r>
                        <a:rPr lang="es-MX">
                          <a:effectLst/>
                          <a:latin typeface="Ubuntu" panose="020B0504030602030204" pitchFamily="34" charset="0"/>
                        </a:rPr>
                        <a:t>Indica el estilo que se utilizará en los contadores CSS.</a:t>
                      </a:r>
                    </a:p>
                  </a:txBody>
                  <a:tcPr marL="60960" marR="60960" marT="60960" marB="60960" anchor="ctr"/>
                </a:tc>
                <a:tc>
                  <a:txBody>
                    <a:bodyPr/>
                    <a:lstStyle/>
                    <a:p>
                      <a:r>
                        <a:rPr lang="es-CO" u="sng">
                          <a:effectLst/>
                          <a:latin typeface="Ubuntu" panose="020B0504030602030204" pitchFamily="34" charset="0"/>
                          <a:hlinkClick r:id="rId14"/>
                        </a:rPr>
                        <a:t>Ver Contadores CSS</a:t>
                      </a:r>
                      <a:endParaRPr lang="es-CO">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399539194"/>
                  </a:ext>
                </a:extLst>
              </a:tr>
              <a:tr h="370840">
                <a:tc>
                  <a:txBody>
                    <a:bodyPr/>
                    <a:lstStyle/>
                    <a:p>
                      <a:r>
                        <a:rPr lang="es-CO">
                          <a:effectLst/>
                          <a:latin typeface="Ubuntu" panose="020B0504030602030204" pitchFamily="34" charset="0"/>
                        </a:rPr>
                        <a:t>@property</a:t>
                      </a:r>
                    </a:p>
                  </a:txBody>
                  <a:tcPr marL="60960" marR="60960" marT="60960" marB="60960" anchor="ctr"/>
                </a:tc>
                <a:tc>
                  <a:txBody>
                    <a:bodyPr/>
                    <a:lstStyle/>
                    <a:p>
                      <a:r>
                        <a:rPr lang="es-MX">
                          <a:effectLst/>
                          <a:latin typeface="Ubuntu" panose="020B0504030602030204" pitchFamily="34" charset="0"/>
                        </a:rPr>
                        <a:t>Indica el tipo de dato de una variable CSS, aplicando ciertas ventajas.</a:t>
                      </a:r>
                    </a:p>
                  </a:txBody>
                  <a:tcPr marL="60960" marR="60960" marT="60960" marB="60960" anchor="ctr"/>
                </a:tc>
                <a:tc>
                  <a:txBody>
                    <a:bodyPr/>
                    <a:lstStyle/>
                    <a:p>
                      <a:r>
                        <a:rPr lang="es-CO" u="sng">
                          <a:effectLst/>
                          <a:latin typeface="Ubuntu" panose="020B0504030602030204" pitchFamily="34" charset="0"/>
                          <a:hlinkClick r:id="rId15"/>
                        </a:rPr>
                        <a:t>Ver regla @property</a:t>
                      </a:r>
                      <a:endParaRPr lang="es-CO">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4244448563"/>
                  </a:ext>
                </a:extLst>
              </a:tr>
              <a:tr h="370840">
                <a:tc>
                  <a:txBody>
                    <a:bodyPr/>
                    <a:lstStyle/>
                    <a:p>
                      <a:r>
                        <a:rPr lang="es-CO">
                          <a:effectLst/>
                          <a:latin typeface="Ubuntu" panose="020B0504030602030204" pitchFamily="34" charset="0"/>
                        </a:rPr>
                        <a:t>@layer</a:t>
                      </a:r>
                    </a:p>
                  </a:txBody>
                  <a:tcPr marL="60960" marR="60960" marT="60960" marB="60960" anchor="ctr"/>
                </a:tc>
                <a:tc>
                  <a:txBody>
                    <a:bodyPr/>
                    <a:lstStyle/>
                    <a:p>
                      <a:r>
                        <a:rPr lang="es-MX">
                          <a:effectLst/>
                          <a:latin typeface="Ubuntu" panose="020B0504030602030204" pitchFamily="34" charset="0"/>
                        </a:rPr>
                        <a:t>Establece que estilos se incluirán en una capa (que se fusionará más tarde).</a:t>
                      </a:r>
                    </a:p>
                  </a:txBody>
                  <a:tcPr marL="60960" marR="60960" marT="60960" marB="60960" anchor="ctr"/>
                </a:tc>
                <a:tc>
                  <a:txBody>
                    <a:bodyPr/>
                    <a:lstStyle/>
                    <a:p>
                      <a:r>
                        <a:rPr lang="es-CO" u="sng" dirty="0">
                          <a:effectLst/>
                          <a:latin typeface="Ubuntu" panose="020B0504030602030204" pitchFamily="34" charset="0"/>
                          <a:hlinkClick r:id="rId16"/>
                        </a:rPr>
                        <a:t>Ver la regla @layer</a:t>
                      </a:r>
                      <a:endParaRPr lang="es-CO" dirty="0">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4089368781"/>
                  </a:ext>
                </a:extLst>
              </a:tr>
            </a:tbl>
          </a:graphicData>
        </a:graphic>
      </p:graphicFrame>
    </p:spTree>
    <p:extLst>
      <p:ext uri="{BB962C8B-B14F-4D97-AF65-F5344CB8AC3E}">
        <p14:creationId xmlns:p14="http://schemas.microsoft.com/office/powerpoint/2010/main" val="21520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3"/>
          <p:cNvSpPr/>
          <p:nvPr/>
        </p:nvSpPr>
        <p:spPr>
          <a:xfrm>
            <a:off x="0" y="0"/>
            <a:ext cx="12192000" cy="6858000"/>
          </a:xfrm>
          <a:prstGeom prst="rect">
            <a:avLst/>
          </a:prstGeom>
          <a:solidFill>
            <a:srgbClr val="181E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es-CO" sz="1800" b="0" i="0" u="none" strike="noStrike" cap="none">
              <a:solidFill>
                <a:schemeClr val="lt1"/>
              </a:solidFill>
              <a:latin typeface="Calibri"/>
              <a:ea typeface="Calibri"/>
              <a:cs typeface="Calibri"/>
              <a:sym typeface="Calibri"/>
            </a:endParaRPr>
          </a:p>
        </p:txBody>
      </p:sp>
      <p:pic>
        <p:nvPicPr>
          <p:cNvPr id="250" name="Google Shape;250;p13"/>
          <p:cNvPicPr preferRelativeResize="0"/>
          <p:nvPr/>
        </p:nvPicPr>
        <p:blipFill rotWithShape="1">
          <a:blip r:embed="rId3">
            <a:alphaModFix amt="20000"/>
          </a:blip>
          <a:srcRect/>
          <a:stretch/>
        </p:blipFill>
        <p:spPr>
          <a:xfrm>
            <a:off x="1286" y="0"/>
            <a:ext cx="10287000" cy="6858000"/>
          </a:xfrm>
          <a:prstGeom prst="rect">
            <a:avLst/>
          </a:prstGeom>
          <a:noFill/>
          <a:ln>
            <a:noFill/>
          </a:ln>
        </p:spPr>
      </p:pic>
      <p:sp>
        <p:nvSpPr>
          <p:cNvPr id="252" name="Google Shape;252;p13"/>
          <p:cNvSpPr txBox="1"/>
          <p:nvPr/>
        </p:nvSpPr>
        <p:spPr>
          <a:xfrm>
            <a:off x="2672085" y="706034"/>
            <a:ext cx="934718"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600"/>
              <a:buFont typeface="Arial"/>
              <a:buNone/>
            </a:pPr>
            <a:r>
              <a:rPr lang="es-CO" sz="9600" b="1" i="0" u="none" strike="noStrike" cap="none" dirty="0">
                <a:solidFill>
                  <a:srgbClr val="5ACCA4"/>
                </a:solidFill>
                <a:latin typeface="Ubuntu"/>
                <a:ea typeface="Ubuntu"/>
                <a:cs typeface="Ubuntu"/>
                <a:sym typeface="Ubuntu"/>
              </a:rPr>
              <a:t>“</a:t>
            </a:r>
            <a:endParaRPr sz="1400" b="0" i="0" u="none" strike="noStrike" cap="none" dirty="0">
              <a:solidFill>
                <a:srgbClr val="000000"/>
              </a:solidFill>
              <a:latin typeface="Arial"/>
              <a:ea typeface="Arial"/>
              <a:cs typeface="Arial"/>
              <a:sym typeface="Arial"/>
            </a:endParaRPr>
          </a:p>
        </p:txBody>
      </p:sp>
      <p:sp>
        <p:nvSpPr>
          <p:cNvPr id="253" name="Google Shape;253;p13"/>
          <p:cNvSpPr txBox="1"/>
          <p:nvPr/>
        </p:nvSpPr>
        <p:spPr>
          <a:xfrm>
            <a:off x="10069509" y="4243243"/>
            <a:ext cx="1087118"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600"/>
              <a:buFont typeface="Arial"/>
              <a:buNone/>
            </a:pPr>
            <a:r>
              <a:rPr lang="es-CO" sz="9600" b="1" i="0" u="none" strike="noStrike" cap="none" dirty="0">
                <a:solidFill>
                  <a:srgbClr val="5ACCA4"/>
                </a:solidFill>
                <a:latin typeface="Ubuntu"/>
                <a:ea typeface="Ubuntu"/>
                <a:cs typeface="Ubuntu"/>
                <a:sym typeface="Ubuntu"/>
              </a:rPr>
              <a:t>”</a:t>
            </a:r>
            <a:endParaRPr sz="1400" b="0" i="0" u="none" strike="noStrike" cap="none" dirty="0">
              <a:solidFill>
                <a:srgbClr val="000000"/>
              </a:solidFill>
              <a:latin typeface="Arial"/>
              <a:ea typeface="Arial"/>
              <a:cs typeface="Arial"/>
              <a:sym typeface="Arial"/>
            </a:endParaRPr>
          </a:p>
        </p:txBody>
      </p:sp>
      <p:pic>
        <p:nvPicPr>
          <p:cNvPr id="254" name="Google Shape;254;p13"/>
          <p:cNvPicPr preferRelativeResize="0"/>
          <p:nvPr/>
        </p:nvPicPr>
        <p:blipFill rotWithShape="1">
          <a:blip r:embed="rId4">
            <a:alphaModFix/>
          </a:blip>
          <a:srcRect l="16254"/>
          <a:stretch/>
        </p:blipFill>
        <p:spPr>
          <a:xfrm>
            <a:off x="0" y="640726"/>
            <a:ext cx="3139444" cy="5842000"/>
          </a:xfrm>
          <a:prstGeom prst="rect">
            <a:avLst/>
          </a:prstGeom>
          <a:noFill/>
          <a:ln>
            <a:noFill/>
          </a:ln>
        </p:spPr>
      </p:pic>
      <p:pic>
        <p:nvPicPr>
          <p:cNvPr id="255" name="Google Shape;255;p13"/>
          <p:cNvPicPr preferRelativeResize="0"/>
          <p:nvPr/>
        </p:nvPicPr>
        <p:blipFill rotWithShape="1">
          <a:blip r:embed="rId5">
            <a:alphaModFix/>
          </a:blip>
          <a:srcRect/>
          <a:stretch/>
        </p:blipFill>
        <p:spPr>
          <a:xfrm>
            <a:off x="11039707" y="397102"/>
            <a:ext cx="724829" cy="208823"/>
          </a:xfrm>
          <a:prstGeom prst="rect">
            <a:avLst/>
          </a:prstGeom>
          <a:noFill/>
          <a:ln>
            <a:noFill/>
          </a:ln>
        </p:spPr>
      </p:pic>
      <p:sp>
        <p:nvSpPr>
          <p:cNvPr id="3" name="CuadroTexto 2">
            <a:extLst>
              <a:ext uri="{FF2B5EF4-FFF2-40B4-BE49-F238E27FC236}">
                <a16:creationId xmlns:a16="http://schemas.microsoft.com/office/drawing/2014/main" id="{844692AC-19D3-6944-B6FA-9187994CFE54}"/>
              </a:ext>
            </a:extLst>
          </p:cNvPr>
          <p:cNvSpPr txBox="1"/>
          <p:nvPr/>
        </p:nvSpPr>
        <p:spPr>
          <a:xfrm>
            <a:off x="3299617" y="1196255"/>
            <a:ext cx="6769891" cy="3539430"/>
          </a:xfrm>
          <a:prstGeom prst="rect">
            <a:avLst/>
          </a:prstGeom>
          <a:noFill/>
        </p:spPr>
        <p:txBody>
          <a:bodyPr wrap="square" rtlCol="0">
            <a:spAutoFit/>
          </a:bodyPr>
          <a:lstStyle/>
          <a:p>
            <a:pPr algn="just"/>
            <a:r>
              <a:rPr lang="es-MX" sz="2800" dirty="0">
                <a:solidFill>
                  <a:schemeClr val="bg1"/>
                </a:solidFill>
                <a:latin typeface="Ubuntu" panose="020B0504030602030204" pitchFamily="34" charset="0"/>
              </a:rPr>
              <a:t>La regla @import es una regla de CSS que permite cargar un fichero .</a:t>
            </a:r>
            <a:r>
              <a:rPr lang="es-MX" sz="2800" dirty="0" err="1">
                <a:solidFill>
                  <a:schemeClr val="bg1"/>
                </a:solidFill>
                <a:latin typeface="Ubuntu" panose="020B0504030602030204" pitchFamily="34" charset="0"/>
              </a:rPr>
              <a:t>css</a:t>
            </a:r>
            <a:r>
              <a:rPr lang="es-MX" sz="2800" dirty="0">
                <a:solidFill>
                  <a:schemeClr val="bg1"/>
                </a:solidFill>
                <a:latin typeface="Ubuntu" panose="020B0504030602030204" pitchFamily="34" charset="0"/>
              </a:rPr>
              <a:t> externo, leer sus líneas de código e incorporarlo al archivo actual. Estas reglas CSS se suelen indicar en las primeras líneas del fichero, ya que deben figurar antes de otras reglas CSS o contenido CSS similar.</a:t>
            </a:r>
            <a:endParaRPr lang="es-CO" sz="2800" dirty="0">
              <a:solidFill>
                <a:schemeClr val="bg1"/>
              </a:solidFill>
              <a:latin typeface="Ubuntu" panose="020B0504030602030204" pitchFamily="34" charset="0"/>
            </a:endParaRPr>
          </a:p>
        </p:txBody>
      </p:sp>
    </p:spTree>
    <p:extLst>
      <p:ext uri="{BB962C8B-B14F-4D97-AF65-F5344CB8AC3E}">
        <p14:creationId xmlns:p14="http://schemas.microsoft.com/office/powerpoint/2010/main" val="3520144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
        <p:cNvGrpSpPr/>
        <p:nvPr/>
      </p:nvGrpSpPr>
      <p:grpSpPr>
        <a:xfrm>
          <a:off x="0" y="0"/>
          <a:ext cx="0" cy="0"/>
          <a:chOff x="0" y="0"/>
          <a:chExt cx="0" cy="0"/>
        </a:xfrm>
      </p:grpSpPr>
      <p:pic>
        <p:nvPicPr>
          <p:cNvPr id="137" name="Google Shape;137;p6"/>
          <p:cNvPicPr preferRelativeResize="0"/>
          <p:nvPr/>
        </p:nvPicPr>
        <p:blipFill rotWithShape="1">
          <a:blip r:embed="rId3">
            <a:alphaModFix/>
          </a:blip>
          <a:srcRect r="40739"/>
          <a:stretch/>
        </p:blipFill>
        <p:spPr>
          <a:xfrm flipH="1">
            <a:off x="0" y="-20112"/>
            <a:ext cx="9206172" cy="6888813"/>
          </a:xfrm>
          <a:prstGeom prst="rect">
            <a:avLst/>
          </a:prstGeom>
          <a:noFill/>
          <a:ln>
            <a:noFill/>
          </a:ln>
        </p:spPr>
      </p:pic>
      <p:pic>
        <p:nvPicPr>
          <p:cNvPr id="2" name="Google Shape;118;p4">
            <a:extLst>
              <a:ext uri="{FF2B5EF4-FFF2-40B4-BE49-F238E27FC236}">
                <a16:creationId xmlns:a16="http://schemas.microsoft.com/office/drawing/2014/main" id="{9661F057-8A48-163E-8C21-2AA25E85ABF3}"/>
              </a:ext>
            </a:extLst>
          </p:cNvPr>
          <p:cNvPicPr preferRelativeResize="0"/>
          <p:nvPr/>
        </p:nvPicPr>
        <p:blipFill rotWithShape="1">
          <a:blip r:embed="rId4">
            <a:alphaModFix/>
          </a:blip>
          <a:srcRect/>
          <a:stretch/>
        </p:blipFill>
        <p:spPr>
          <a:xfrm>
            <a:off x="11039707" y="397102"/>
            <a:ext cx="724829" cy="208823"/>
          </a:xfrm>
          <a:prstGeom prst="rect">
            <a:avLst/>
          </a:prstGeom>
          <a:noFill/>
          <a:ln>
            <a:noFill/>
          </a:ln>
        </p:spPr>
      </p:pic>
      <p:pic>
        <p:nvPicPr>
          <p:cNvPr id="170" name="Google Shape;170;p6"/>
          <p:cNvPicPr preferRelativeResize="0"/>
          <p:nvPr/>
        </p:nvPicPr>
        <p:blipFill rotWithShape="1">
          <a:blip r:embed="rId5">
            <a:alphaModFix/>
          </a:blip>
          <a:srcRect/>
          <a:stretch/>
        </p:blipFill>
        <p:spPr>
          <a:xfrm>
            <a:off x="10099407" y="4867931"/>
            <a:ext cx="3330258" cy="1411500"/>
          </a:xfrm>
          <a:prstGeom prst="rect">
            <a:avLst/>
          </a:prstGeom>
          <a:noFill/>
          <a:ln>
            <a:noFill/>
          </a:ln>
        </p:spPr>
      </p:pic>
      <p:sp>
        <p:nvSpPr>
          <p:cNvPr id="8" name="Google Shape;120;p4">
            <a:extLst>
              <a:ext uri="{FF2B5EF4-FFF2-40B4-BE49-F238E27FC236}">
                <a16:creationId xmlns:a16="http://schemas.microsoft.com/office/drawing/2014/main" id="{54B2F20C-CB03-2827-AA57-35960A8BE1DE}"/>
              </a:ext>
            </a:extLst>
          </p:cNvPr>
          <p:cNvSpPr txBox="1"/>
          <p:nvPr/>
        </p:nvSpPr>
        <p:spPr>
          <a:xfrm>
            <a:off x="578458" y="397102"/>
            <a:ext cx="5146481"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1" i="0" u="none" strike="noStrike" cap="none" dirty="0">
                <a:solidFill>
                  <a:schemeClr val="bg1"/>
                </a:solidFill>
                <a:latin typeface="Ubuntu"/>
                <a:ea typeface="Arial"/>
                <a:cs typeface="Arial"/>
                <a:sym typeface="Ubuntu"/>
              </a:rPr>
              <a:t>Reglas</a:t>
            </a:r>
            <a:endParaRPr sz="1400" b="0" i="0" u="none" strike="noStrike" cap="none" dirty="0">
              <a:solidFill>
                <a:schemeClr val="bg1"/>
              </a:solidFill>
              <a:latin typeface="Arial"/>
              <a:ea typeface="Arial"/>
              <a:cs typeface="Arial"/>
              <a:sym typeface="Arial"/>
            </a:endParaRPr>
          </a:p>
        </p:txBody>
      </p:sp>
      <p:sp>
        <p:nvSpPr>
          <p:cNvPr id="9" name="CuadroTexto 8">
            <a:extLst>
              <a:ext uri="{FF2B5EF4-FFF2-40B4-BE49-F238E27FC236}">
                <a16:creationId xmlns:a16="http://schemas.microsoft.com/office/drawing/2014/main" id="{F172E72F-1AF3-FB7D-8FEB-AEC0459CD9BC}"/>
              </a:ext>
            </a:extLst>
          </p:cNvPr>
          <p:cNvSpPr txBox="1"/>
          <p:nvPr/>
        </p:nvSpPr>
        <p:spPr>
          <a:xfrm>
            <a:off x="578458" y="966448"/>
            <a:ext cx="3079141" cy="400110"/>
          </a:xfrm>
          <a:prstGeom prst="rect">
            <a:avLst/>
          </a:prstGeom>
          <a:noFill/>
        </p:spPr>
        <p:txBody>
          <a:bodyPr wrap="square" rtlCol="0">
            <a:spAutoFit/>
          </a:bodyPr>
          <a:lstStyle/>
          <a:p>
            <a:r>
              <a:rPr lang="es-CO" sz="2000" dirty="0">
                <a:solidFill>
                  <a:schemeClr val="bg1"/>
                </a:solidFill>
                <a:latin typeface="Ubuntu" panose="020B0504030602030204" pitchFamily="34" charset="0"/>
                <a:hlinkClick r:id="rId6"/>
              </a:rPr>
              <a:t>@font-feature-values</a:t>
            </a:r>
            <a:endParaRPr lang="es-CO" sz="2000" dirty="0">
              <a:solidFill>
                <a:schemeClr val="bg1"/>
              </a:solidFill>
              <a:latin typeface="Ubuntu" panose="020B0504030602030204" pitchFamily="34" charset="0"/>
            </a:endParaRPr>
          </a:p>
        </p:txBody>
      </p:sp>
      <p:graphicFrame>
        <p:nvGraphicFramePr>
          <p:cNvPr id="3" name="Tabla 3">
            <a:extLst>
              <a:ext uri="{FF2B5EF4-FFF2-40B4-BE49-F238E27FC236}">
                <a16:creationId xmlns:a16="http://schemas.microsoft.com/office/drawing/2014/main" id="{B79AD6B3-7D71-13EC-DD66-675773BBA126}"/>
              </a:ext>
            </a:extLst>
          </p:cNvPr>
          <p:cNvGraphicFramePr>
            <a:graphicFrameLocks noGrp="1"/>
          </p:cNvGraphicFramePr>
          <p:nvPr>
            <p:extLst>
              <p:ext uri="{D42A27DB-BD31-4B8C-83A1-F6EECF244321}">
                <p14:modId xmlns:p14="http://schemas.microsoft.com/office/powerpoint/2010/main" val="2609652968"/>
              </p:ext>
            </p:extLst>
          </p:nvPr>
        </p:nvGraphicFramePr>
        <p:xfrm>
          <a:off x="578458" y="1521749"/>
          <a:ext cx="11035084" cy="5191760"/>
        </p:xfrm>
        <a:graphic>
          <a:graphicData uri="http://schemas.openxmlformats.org/drawingml/2006/table">
            <a:tbl>
              <a:tblPr firstRow="1" bandRow="1">
                <a:tableStyleId>{5C22544A-7EE6-4342-B048-85BDC9FD1C3A}</a:tableStyleId>
              </a:tblPr>
              <a:tblGrid>
                <a:gridCol w="1919145">
                  <a:extLst>
                    <a:ext uri="{9D8B030D-6E8A-4147-A177-3AD203B41FA5}">
                      <a16:colId xmlns:a16="http://schemas.microsoft.com/office/drawing/2014/main" val="1243359112"/>
                    </a:ext>
                  </a:extLst>
                </a:gridCol>
                <a:gridCol w="6778919">
                  <a:extLst>
                    <a:ext uri="{9D8B030D-6E8A-4147-A177-3AD203B41FA5}">
                      <a16:colId xmlns:a16="http://schemas.microsoft.com/office/drawing/2014/main" val="4249283375"/>
                    </a:ext>
                  </a:extLst>
                </a:gridCol>
                <a:gridCol w="2337020">
                  <a:extLst>
                    <a:ext uri="{9D8B030D-6E8A-4147-A177-3AD203B41FA5}">
                      <a16:colId xmlns:a16="http://schemas.microsoft.com/office/drawing/2014/main" val="3622900445"/>
                    </a:ext>
                  </a:extLst>
                </a:gridCol>
              </a:tblGrid>
              <a:tr h="370840">
                <a:tc>
                  <a:txBody>
                    <a:bodyPr/>
                    <a:lstStyle/>
                    <a:p>
                      <a:r>
                        <a:rPr lang="es-CO" b="1" dirty="0">
                          <a:solidFill>
                            <a:srgbClr val="FFFFFF"/>
                          </a:solidFill>
                          <a:effectLst/>
                          <a:latin typeface="Ubuntu" panose="020B0504030602030204" pitchFamily="34" charset="0"/>
                        </a:rPr>
                        <a:t>Regla</a:t>
                      </a:r>
                    </a:p>
                  </a:txBody>
                  <a:tcPr marL="60960" marR="60960" marT="60960" marB="60960" anchor="ctr"/>
                </a:tc>
                <a:tc>
                  <a:txBody>
                    <a:bodyPr/>
                    <a:lstStyle/>
                    <a:p>
                      <a:r>
                        <a:rPr lang="es-CO" b="1">
                          <a:solidFill>
                            <a:srgbClr val="FFFFFF"/>
                          </a:solidFill>
                          <a:effectLst/>
                          <a:latin typeface="Ubuntu" panose="020B0504030602030204" pitchFamily="34" charset="0"/>
                        </a:rPr>
                        <a:t>Descripción</a:t>
                      </a:r>
                    </a:p>
                  </a:txBody>
                  <a:tcPr marL="60960" marR="60960" marT="60960" marB="60960" anchor="ctr"/>
                </a:tc>
                <a:tc>
                  <a:txBody>
                    <a:bodyPr/>
                    <a:lstStyle/>
                    <a:p>
                      <a:r>
                        <a:rPr lang="es-CO" b="1" dirty="0">
                          <a:solidFill>
                            <a:srgbClr val="FFFFFF"/>
                          </a:solidFill>
                          <a:effectLst/>
                          <a:latin typeface="Ubuntu" panose="020B0504030602030204" pitchFamily="34" charset="0"/>
                        </a:rPr>
                        <a:t>Enlace</a:t>
                      </a:r>
                    </a:p>
                  </a:txBody>
                  <a:tcPr marL="60960" marR="60960" marT="60960" marB="60960" anchor="ctr"/>
                </a:tc>
                <a:extLst>
                  <a:ext uri="{0D108BD9-81ED-4DB2-BD59-A6C34878D82A}">
                    <a16:rowId xmlns:a16="http://schemas.microsoft.com/office/drawing/2014/main" val="1728038479"/>
                  </a:ext>
                </a:extLst>
              </a:tr>
              <a:tr h="370840">
                <a:tc>
                  <a:txBody>
                    <a:bodyPr/>
                    <a:lstStyle/>
                    <a:p>
                      <a:r>
                        <a:rPr lang="es-CO">
                          <a:effectLst/>
                          <a:latin typeface="Ubuntu" panose="020B0504030602030204" pitchFamily="34" charset="0"/>
                        </a:rPr>
                        <a:t>@import</a:t>
                      </a:r>
                    </a:p>
                  </a:txBody>
                  <a:tcPr marL="60960" marR="60960" marT="60960" marB="60960" anchor="ctr"/>
                </a:tc>
                <a:tc>
                  <a:txBody>
                    <a:bodyPr/>
                    <a:lstStyle/>
                    <a:p>
                      <a:r>
                        <a:rPr lang="es-MX">
                          <a:effectLst/>
                          <a:latin typeface="Ubuntu" panose="020B0504030602030204" pitchFamily="34" charset="0"/>
                        </a:rPr>
                        <a:t>Incluye una hoja de estilos externa, indicando su URL.</a:t>
                      </a:r>
                    </a:p>
                  </a:txBody>
                  <a:tcPr marL="60960" marR="60960" marT="60960" marB="60960" anchor="ctr"/>
                </a:tc>
                <a:tc>
                  <a:txBody>
                    <a:bodyPr/>
                    <a:lstStyle/>
                    <a:p>
                      <a:r>
                        <a:rPr lang="es-CO" u="sng">
                          <a:effectLst/>
                          <a:latin typeface="Ubuntu" panose="020B0504030602030204" pitchFamily="34" charset="0"/>
                          <a:hlinkClick r:id="rId7"/>
                        </a:rPr>
                        <a:t>Ver la regla @import</a:t>
                      </a:r>
                      <a:endParaRPr lang="es-CO">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1051254664"/>
                  </a:ext>
                </a:extLst>
              </a:tr>
              <a:tr h="370840">
                <a:tc>
                  <a:txBody>
                    <a:bodyPr/>
                    <a:lstStyle/>
                    <a:p>
                      <a:r>
                        <a:rPr lang="es-CO">
                          <a:effectLst/>
                          <a:latin typeface="Ubuntu" panose="020B0504030602030204" pitchFamily="34" charset="0"/>
                        </a:rPr>
                        <a:t>@charset</a:t>
                      </a:r>
                    </a:p>
                  </a:txBody>
                  <a:tcPr marL="60960" marR="60960" marT="60960" marB="60960" anchor="ctr"/>
                </a:tc>
                <a:tc>
                  <a:txBody>
                    <a:bodyPr/>
                    <a:lstStyle/>
                    <a:p>
                      <a:r>
                        <a:rPr lang="es-MX">
                          <a:effectLst/>
                          <a:latin typeface="Ubuntu" panose="020B0504030602030204" pitchFamily="34" charset="0"/>
                        </a:rPr>
                        <a:t>Indicaba la codificación de carácteres usada en el fichero .css actual.</a:t>
                      </a:r>
                    </a:p>
                  </a:txBody>
                  <a:tcPr marL="60960" marR="60960" marT="60960" marB="60960" anchor="ctr"/>
                </a:tc>
                <a:tc>
                  <a:txBody>
                    <a:bodyPr/>
                    <a:lstStyle/>
                    <a:p>
                      <a:endParaRPr lang="es-CO" dirty="0">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4208917834"/>
                  </a:ext>
                </a:extLst>
              </a:tr>
              <a:tr h="370840">
                <a:tc>
                  <a:txBody>
                    <a:bodyPr/>
                    <a:lstStyle/>
                    <a:p>
                      <a:r>
                        <a:rPr lang="es-CO">
                          <a:effectLst/>
                          <a:latin typeface="Ubuntu" panose="020B0504030602030204" pitchFamily="34" charset="0"/>
                        </a:rPr>
                        <a:t>@supports</a:t>
                      </a:r>
                    </a:p>
                  </a:txBody>
                  <a:tcPr marL="60960" marR="60960" marT="60960" marB="60960" anchor="ctr"/>
                </a:tc>
                <a:tc>
                  <a:txBody>
                    <a:bodyPr/>
                    <a:lstStyle/>
                    <a:p>
                      <a:r>
                        <a:rPr lang="es-MX">
                          <a:effectLst/>
                          <a:latin typeface="Ubuntu" panose="020B0504030602030204" pitchFamily="34" charset="0"/>
                        </a:rPr>
                        <a:t>Establece un bloque de estilos que se aplicará si se cumple la condición.</a:t>
                      </a:r>
                    </a:p>
                  </a:txBody>
                  <a:tcPr marL="60960" marR="60960" marT="60960" marB="60960" anchor="ctr"/>
                </a:tc>
                <a:tc>
                  <a:txBody>
                    <a:bodyPr/>
                    <a:lstStyle/>
                    <a:p>
                      <a:r>
                        <a:rPr lang="es-CO" u="sng">
                          <a:effectLst/>
                          <a:latin typeface="Ubuntu" panose="020B0504030602030204" pitchFamily="34" charset="0"/>
                          <a:hlinkClick r:id="rId8"/>
                        </a:rPr>
                        <a:t>Ver la regla @supports</a:t>
                      </a:r>
                      <a:endParaRPr lang="es-CO">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399819493"/>
                  </a:ext>
                </a:extLst>
              </a:tr>
              <a:tr h="370840">
                <a:tc>
                  <a:txBody>
                    <a:bodyPr/>
                    <a:lstStyle/>
                    <a:p>
                      <a:r>
                        <a:rPr lang="es-CO">
                          <a:effectLst/>
                          <a:latin typeface="Ubuntu" panose="020B0504030602030204" pitchFamily="34" charset="0"/>
                        </a:rPr>
                        <a:t>@media</a:t>
                      </a:r>
                    </a:p>
                  </a:txBody>
                  <a:tcPr marL="60960" marR="60960" marT="60960" marB="60960" anchor="ctr"/>
                </a:tc>
                <a:tc>
                  <a:txBody>
                    <a:bodyPr/>
                    <a:lstStyle/>
                    <a:p>
                      <a:r>
                        <a:rPr lang="es-MX">
                          <a:effectLst/>
                          <a:latin typeface="Ubuntu" panose="020B0504030602030204" pitchFamily="34" charset="0"/>
                        </a:rPr>
                        <a:t>Aplica los estilos si cumple las condiciones indicadas. Usado para responsive.</a:t>
                      </a:r>
                    </a:p>
                  </a:txBody>
                  <a:tcPr marL="60960" marR="60960" marT="60960" marB="60960" anchor="ctr"/>
                </a:tc>
                <a:tc>
                  <a:txBody>
                    <a:bodyPr/>
                    <a:lstStyle/>
                    <a:p>
                      <a:r>
                        <a:rPr lang="es-CO" u="sng">
                          <a:effectLst/>
                          <a:latin typeface="Ubuntu" panose="020B0504030602030204" pitchFamily="34" charset="0"/>
                          <a:hlinkClick r:id="rId9"/>
                        </a:rPr>
                        <a:t>Ver Media Queries</a:t>
                      </a:r>
                      <a:endParaRPr lang="es-CO">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2104699821"/>
                  </a:ext>
                </a:extLst>
              </a:tr>
              <a:tr h="370840">
                <a:tc>
                  <a:txBody>
                    <a:bodyPr/>
                    <a:lstStyle/>
                    <a:p>
                      <a:r>
                        <a:rPr lang="es-CO">
                          <a:effectLst/>
                          <a:latin typeface="Ubuntu" panose="020B0504030602030204" pitchFamily="34" charset="0"/>
                        </a:rPr>
                        <a:t>@keyframes</a:t>
                      </a:r>
                    </a:p>
                  </a:txBody>
                  <a:tcPr marL="60960" marR="60960" marT="60960" marB="60960" anchor="ctr"/>
                </a:tc>
                <a:tc>
                  <a:txBody>
                    <a:bodyPr/>
                    <a:lstStyle/>
                    <a:p>
                      <a:r>
                        <a:rPr lang="es-MX">
                          <a:effectLst/>
                          <a:latin typeface="Ubuntu" panose="020B0504030602030204" pitchFamily="34" charset="0"/>
                        </a:rPr>
                        <a:t>Crea los fotogramas clave de una animación.</a:t>
                      </a:r>
                    </a:p>
                  </a:txBody>
                  <a:tcPr marL="60960" marR="60960" marT="60960" marB="60960" anchor="ctr"/>
                </a:tc>
                <a:tc>
                  <a:txBody>
                    <a:bodyPr/>
                    <a:lstStyle/>
                    <a:p>
                      <a:r>
                        <a:rPr lang="es-CO" u="sng">
                          <a:effectLst/>
                          <a:latin typeface="Ubuntu" panose="020B0504030602030204" pitchFamily="34" charset="0"/>
                          <a:hlinkClick r:id="rId10"/>
                        </a:rPr>
                        <a:t>Ver regla @keyframes</a:t>
                      </a:r>
                      <a:endParaRPr lang="es-CO">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1792542973"/>
                  </a:ext>
                </a:extLst>
              </a:tr>
              <a:tr h="370840">
                <a:tc>
                  <a:txBody>
                    <a:bodyPr/>
                    <a:lstStyle/>
                    <a:p>
                      <a:r>
                        <a:rPr lang="es-CO">
                          <a:effectLst/>
                          <a:latin typeface="Ubuntu" panose="020B0504030602030204" pitchFamily="34" charset="0"/>
                        </a:rPr>
                        <a:t>@scope</a:t>
                      </a:r>
                    </a:p>
                  </a:txBody>
                  <a:tcPr marL="60960" marR="60960" marT="60960" marB="60960" anchor="ctr"/>
                </a:tc>
                <a:tc>
                  <a:txBody>
                    <a:bodyPr/>
                    <a:lstStyle/>
                    <a:p>
                      <a:r>
                        <a:rPr lang="es-MX">
                          <a:effectLst/>
                          <a:latin typeface="Ubuntu" panose="020B0504030602030204" pitchFamily="34" charset="0"/>
                        </a:rPr>
                        <a:t>Aplica estilos con un límite de ámbito en elementos descendientes.</a:t>
                      </a:r>
                    </a:p>
                  </a:txBody>
                  <a:tcPr marL="60960" marR="60960" marT="60960" marB="60960" anchor="ctr"/>
                </a:tc>
                <a:tc>
                  <a:txBody>
                    <a:bodyPr/>
                    <a:lstStyle/>
                    <a:p>
                      <a:r>
                        <a:rPr lang="es-CO" u="sng">
                          <a:effectLst/>
                          <a:latin typeface="Ubuntu" panose="020B0504030602030204" pitchFamily="34" charset="0"/>
                          <a:hlinkClick r:id="rId11"/>
                        </a:rPr>
                        <a:t>Ver regla @scope</a:t>
                      </a:r>
                      <a:endParaRPr lang="es-CO">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1737686189"/>
                  </a:ext>
                </a:extLst>
              </a:tr>
              <a:tr h="370840">
                <a:tc>
                  <a:txBody>
                    <a:bodyPr/>
                    <a:lstStyle/>
                    <a:p>
                      <a:r>
                        <a:rPr lang="es-CO">
                          <a:effectLst/>
                          <a:latin typeface="Ubuntu" panose="020B0504030602030204" pitchFamily="34" charset="0"/>
                        </a:rPr>
                        <a:t>@font-face</a:t>
                      </a:r>
                    </a:p>
                  </a:txBody>
                  <a:tcPr marL="60960" marR="60960" marT="60960" marB="60960" anchor="ctr"/>
                </a:tc>
                <a:tc>
                  <a:txBody>
                    <a:bodyPr/>
                    <a:lstStyle/>
                    <a:p>
                      <a:r>
                        <a:rPr lang="es-MX">
                          <a:effectLst/>
                          <a:latin typeface="Ubuntu" panose="020B0504030602030204" pitchFamily="34" charset="0"/>
                        </a:rPr>
                        <a:t>Indica una tipografía externa que el navegador debe descargar.</a:t>
                      </a:r>
                    </a:p>
                  </a:txBody>
                  <a:tcPr marL="60960" marR="60960" marT="60960" marB="60960" anchor="ctr"/>
                </a:tc>
                <a:tc>
                  <a:txBody>
                    <a:bodyPr/>
                    <a:lstStyle/>
                    <a:p>
                      <a:r>
                        <a:rPr lang="es-CO" u="sng">
                          <a:effectLst/>
                          <a:latin typeface="Ubuntu" panose="020B0504030602030204" pitchFamily="34" charset="0"/>
                          <a:hlinkClick r:id="rId12"/>
                        </a:rPr>
                        <a:t>Ver tipografías externas</a:t>
                      </a:r>
                      <a:endParaRPr lang="es-CO">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4076896362"/>
                  </a:ext>
                </a:extLst>
              </a:tr>
              <a:tr h="370840">
                <a:tc>
                  <a:txBody>
                    <a:bodyPr/>
                    <a:lstStyle/>
                    <a:p>
                      <a:r>
                        <a:rPr lang="es-CO">
                          <a:effectLst/>
                          <a:latin typeface="Ubuntu" panose="020B0504030602030204" pitchFamily="34" charset="0"/>
                        </a:rPr>
                        <a:t>@font-feature-values</a:t>
                      </a:r>
                    </a:p>
                  </a:txBody>
                  <a:tcPr marL="60960" marR="60960" marT="60960" marB="60960" anchor="ctr"/>
                </a:tc>
                <a:tc>
                  <a:txBody>
                    <a:bodyPr/>
                    <a:lstStyle/>
                    <a:p>
                      <a:r>
                        <a:rPr lang="es-MX">
                          <a:effectLst/>
                          <a:latin typeface="Ubuntu" panose="020B0504030602030204" pitchFamily="34" charset="0"/>
                        </a:rPr>
                        <a:t>Activa/desactiva características especiales en una tipografía</a:t>
                      </a:r>
                    </a:p>
                  </a:txBody>
                  <a:tcPr marL="60960" marR="60960" marT="60960" marB="60960" anchor="ctr"/>
                </a:tc>
                <a:tc>
                  <a:txBody>
                    <a:bodyPr/>
                    <a:lstStyle/>
                    <a:p>
                      <a:r>
                        <a:rPr lang="es-CO" u="sng">
                          <a:effectLst/>
                          <a:latin typeface="Ubuntu" panose="020B0504030602030204" pitchFamily="34" charset="0"/>
                          <a:hlinkClick r:id="rId13"/>
                        </a:rPr>
                        <a:t>Ver caract. personalizadas</a:t>
                      </a:r>
                      <a:endParaRPr lang="es-CO">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2841911554"/>
                  </a:ext>
                </a:extLst>
              </a:tr>
              <a:tr h="370840">
                <a:tc>
                  <a:txBody>
                    <a:bodyPr/>
                    <a:lstStyle/>
                    <a:p>
                      <a:r>
                        <a:rPr lang="es-CO">
                          <a:effectLst/>
                          <a:latin typeface="Ubuntu" panose="020B0504030602030204" pitchFamily="34" charset="0"/>
                        </a:rPr>
                        <a:t>@when / @else</a:t>
                      </a:r>
                    </a:p>
                  </a:txBody>
                  <a:tcPr marL="60960" marR="60960" marT="60960" marB="60960" anchor="ctr"/>
                </a:tc>
                <a:tc>
                  <a:txBody>
                    <a:bodyPr/>
                    <a:lstStyle/>
                    <a:p>
                      <a:r>
                        <a:rPr lang="es-MX">
                          <a:effectLst/>
                          <a:latin typeface="Ubuntu" panose="020B0504030602030204" pitchFamily="34" charset="0"/>
                        </a:rPr>
                        <a:t>Establece unos estilos si se cumple la condición y otros si no se cumple.</a:t>
                      </a:r>
                    </a:p>
                  </a:txBody>
                  <a:tcPr marL="60960" marR="60960" marT="60960" marB="60960" anchor="ctr"/>
                </a:tc>
                <a:tc>
                  <a:txBody>
                    <a:bodyPr/>
                    <a:lstStyle/>
                    <a:p>
                      <a:endParaRPr lang="es-CO" dirty="0">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1967597061"/>
                  </a:ext>
                </a:extLst>
              </a:tr>
              <a:tr h="370840">
                <a:tc>
                  <a:txBody>
                    <a:bodyPr/>
                    <a:lstStyle/>
                    <a:p>
                      <a:r>
                        <a:rPr lang="es-CO">
                          <a:effectLst/>
                          <a:latin typeface="Ubuntu" panose="020B0504030602030204" pitchFamily="34" charset="0"/>
                        </a:rPr>
                        <a:t>@page</a:t>
                      </a:r>
                    </a:p>
                  </a:txBody>
                  <a:tcPr marL="60960" marR="60960" marT="60960" marB="60960" anchor="ctr"/>
                </a:tc>
                <a:tc>
                  <a:txBody>
                    <a:bodyPr/>
                    <a:lstStyle/>
                    <a:p>
                      <a:r>
                        <a:rPr lang="es-MX">
                          <a:effectLst/>
                          <a:latin typeface="Ubuntu" panose="020B0504030602030204" pitchFamily="34" charset="0"/>
                        </a:rPr>
                        <a:t>Modifica propiedades relacionadas con una página impresa.</a:t>
                      </a:r>
                    </a:p>
                  </a:txBody>
                  <a:tcPr marL="60960" marR="60960" marT="60960" marB="60960" anchor="ctr"/>
                </a:tc>
                <a:tc>
                  <a:txBody>
                    <a:bodyPr/>
                    <a:lstStyle/>
                    <a:p>
                      <a:r>
                        <a:rPr lang="es-CO" u="sng">
                          <a:effectLst/>
                          <a:latin typeface="Ubuntu" panose="020B0504030602030204" pitchFamily="34" charset="0"/>
                          <a:hlinkClick r:id="rId14"/>
                        </a:rPr>
                        <a:t>Ver Medios paginados</a:t>
                      </a:r>
                      <a:endParaRPr lang="es-CO">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1126917038"/>
                  </a:ext>
                </a:extLst>
              </a:tr>
              <a:tr h="370840">
                <a:tc>
                  <a:txBody>
                    <a:bodyPr/>
                    <a:lstStyle/>
                    <a:p>
                      <a:r>
                        <a:rPr lang="es-CO">
                          <a:effectLst/>
                          <a:latin typeface="Ubuntu" panose="020B0504030602030204" pitchFamily="34" charset="0"/>
                        </a:rPr>
                        <a:t>@counter-style</a:t>
                      </a:r>
                    </a:p>
                  </a:txBody>
                  <a:tcPr marL="60960" marR="60960" marT="60960" marB="60960" anchor="ctr"/>
                </a:tc>
                <a:tc>
                  <a:txBody>
                    <a:bodyPr/>
                    <a:lstStyle/>
                    <a:p>
                      <a:r>
                        <a:rPr lang="es-MX">
                          <a:effectLst/>
                          <a:latin typeface="Ubuntu" panose="020B0504030602030204" pitchFamily="34" charset="0"/>
                        </a:rPr>
                        <a:t>Indica el estilo que se utilizará en los contadores CSS.</a:t>
                      </a:r>
                    </a:p>
                  </a:txBody>
                  <a:tcPr marL="60960" marR="60960" marT="60960" marB="60960" anchor="ctr"/>
                </a:tc>
                <a:tc>
                  <a:txBody>
                    <a:bodyPr/>
                    <a:lstStyle/>
                    <a:p>
                      <a:r>
                        <a:rPr lang="es-CO" u="sng">
                          <a:effectLst/>
                          <a:latin typeface="Ubuntu" panose="020B0504030602030204" pitchFamily="34" charset="0"/>
                          <a:hlinkClick r:id="rId15"/>
                        </a:rPr>
                        <a:t>Ver Contadores CSS</a:t>
                      </a:r>
                      <a:endParaRPr lang="es-CO">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1298383139"/>
                  </a:ext>
                </a:extLst>
              </a:tr>
              <a:tr h="370840">
                <a:tc>
                  <a:txBody>
                    <a:bodyPr/>
                    <a:lstStyle/>
                    <a:p>
                      <a:r>
                        <a:rPr lang="es-CO">
                          <a:effectLst/>
                          <a:latin typeface="Ubuntu" panose="020B0504030602030204" pitchFamily="34" charset="0"/>
                        </a:rPr>
                        <a:t>@property</a:t>
                      </a:r>
                    </a:p>
                  </a:txBody>
                  <a:tcPr marL="60960" marR="60960" marT="60960" marB="60960" anchor="ctr"/>
                </a:tc>
                <a:tc>
                  <a:txBody>
                    <a:bodyPr/>
                    <a:lstStyle/>
                    <a:p>
                      <a:r>
                        <a:rPr lang="es-MX">
                          <a:effectLst/>
                          <a:latin typeface="Ubuntu" panose="020B0504030602030204" pitchFamily="34" charset="0"/>
                        </a:rPr>
                        <a:t>Indica el tipo de dato de una variable CSS, aplicando ciertas ventajas.</a:t>
                      </a:r>
                    </a:p>
                  </a:txBody>
                  <a:tcPr marL="60960" marR="60960" marT="60960" marB="60960" anchor="ctr"/>
                </a:tc>
                <a:tc>
                  <a:txBody>
                    <a:bodyPr/>
                    <a:lstStyle/>
                    <a:p>
                      <a:r>
                        <a:rPr lang="es-CO" u="sng">
                          <a:effectLst/>
                          <a:latin typeface="Ubuntu" panose="020B0504030602030204" pitchFamily="34" charset="0"/>
                          <a:hlinkClick r:id="rId16"/>
                        </a:rPr>
                        <a:t>Ver regla @property</a:t>
                      </a:r>
                      <a:endParaRPr lang="es-CO">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1234050467"/>
                  </a:ext>
                </a:extLst>
              </a:tr>
              <a:tr h="370840">
                <a:tc>
                  <a:txBody>
                    <a:bodyPr/>
                    <a:lstStyle/>
                    <a:p>
                      <a:r>
                        <a:rPr lang="es-CO">
                          <a:effectLst/>
                          <a:latin typeface="Ubuntu" panose="020B0504030602030204" pitchFamily="34" charset="0"/>
                        </a:rPr>
                        <a:t>@layer</a:t>
                      </a:r>
                    </a:p>
                  </a:txBody>
                  <a:tcPr marL="60960" marR="60960" marT="60960" marB="60960" anchor="ctr"/>
                </a:tc>
                <a:tc>
                  <a:txBody>
                    <a:bodyPr/>
                    <a:lstStyle/>
                    <a:p>
                      <a:r>
                        <a:rPr lang="es-MX">
                          <a:effectLst/>
                          <a:latin typeface="Ubuntu" panose="020B0504030602030204" pitchFamily="34" charset="0"/>
                        </a:rPr>
                        <a:t>Establece que estilos se incluirán en una capa (que se fusionará más tarde).</a:t>
                      </a:r>
                    </a:p>
                  </a:txBody>
                  <a:tcPr marL="60960" marR="60960" marT="60960" marB="60960" anchor="ctr"/>
                </a:tc>
                <a:tc>
                  <a:txBody>
                    <a:bodyPr/>
                    <a:lstStyle/>
                    <a:p>
                      <a:r>
                        <a:rPr lang="es-CO" u="sng" dirty="0">
                          <a:effectLst/>
                          <a:latin typeface="Ubuntu" panose="020B0504030602030204" pitchFamily="34" charset="0"/>
                          <a:hlinkClick r:id="rId17"/>
                        </a:rPr>
                        <a:t>Ver la regla @layer</a:t>
                      </a:r>
                      <a:endParaRPr lang="es-CO" dirty="0">
                        <a:effectLst/>
                        <a:latin typeface="Ubuntu" panose="020B0504030602030204" pitchFamily="34" charset="0"/>
                      </a:endParaRPr>
                    </a:p>
                  </a:txBody>
                  <a:tcPr marL="60960" marR="60960" marT="60960" marB="60960" anchor="ctr"/>
                </a:tc>
                <a:extLst>
                  <a:ext uri="{0D108BD9-81ED-4DB2-BD59-A6C34878D82A}">
                    <a16:rowId xmlns:a16="http://schemas.microsoft.com/office/drawing/2014/main" val="3799428486"/>
                  </a:ext>
                </a:extLst>
              </a:tr>
            </a:tbl>
          </a:graphicData>
        </a:graphic>
      </p:graphicFrame>
    </p:spTree>
    <p:extLst>
      <p:ext uri="{BB962C8B-B14F-4D97-AF65-F5344CB8AC3E}">
        <p14:creationId xmlns:p14="http://schemas.microsoft.com/office/powerpoint/2010/main" val="125817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
        <p:cNvGrpSpPr/>
        <p:nvPr/>
      </p:nvGrpSpPr>
      <p:grpSpPr>
        <a:xfrm>
          <a:off x="0" y="0"/>
          <a:ext cx="0" cy="0"/>
          <a:chOff x="0" y="0"/>
          <a:chExt cx="0" cy="0"/>
        </a:xfrm>
      </p:grpSpPr>
      <p:pic>
        <p:nvPicPr>
          <p:cNvPr id="137" name="Google Shape;137;p6"/>
          <p:cNvPicPr preferRelativeResize="0"/>
          <p:nvPr/>
        </p:nvPicPr>
        <p:blipFill rotWithShape="1">
          <a:blip r:embed="rId3">
            <a:alphaModFix/>
          </a:blip>
          <a:srcRect r="40739"/>
          <a:stretch/>
        </p:blipFill>
        <p:spPr>
          <a:xfrm flipH="1">
            <a:off x="0" y="-20112"/>
            <a:ext cx="9206172" cy="6888813"/>
          </a:xfrm>
          <a:prstGeom prst="rect">
            <a:avLst/>
          </a:prstGeom>
          <a:noFill/>
          <a:ln>
            <a:noFill/>
          </a:ln>
        </p:spPr>
      </p:pic>
      <p:pic>
        <p:nvPicPr>
          <p:cNvPr id="2" name="Google Shape;118;p4">
            <a:extLst>
              <a:ext uri="{FF2B5EF4-FFF2-40B4-BE49-F238E27FC236}">
                <a16:creationId xmlns:a16="http://schemas.microsoft.com/office/drawing/2014/main" id="{9661F057-8A48-163E-8C21-2AA25E85ABF3}"/>
              </a:ext>
            </a:extLst>
          </p:cNvPr>
          <p:cNvPicPr preferRelativeResize="0"/>
          <p:nvPr/>
        </p:nvPicPr>
        <p:blipFill rotWithShape="1">
          <a:blip r:embed="rId4">
            <a:alphaModFix/>
          </a:blip>
          <a:srcRect/>
          <a:stretch/>
        </p:blipFill>
        <p:spPr>
          <a:xfrm>
            <a:off x="11039707" y="397102"/>
            <a:ext cx="724829" cy="208823"/>
          </a:xfrm>
          <a:prstGeom prst="rect">
            <a:avLst/>
          </a:prstGeom>
          <a:noFill/>
          <a:ln>
            <a:noFill/>
          </a:ln>
        </p:spPr>
      </p:pic>
      <p:pic>
        <p:nvPicPr>
          <p:cNvPr id="170" name="Google Shape;170;p6"/>
          <p:cNvPicPr preferRelativeResize="0"/>
          <p:nvPr/>
        </p:nvPicPr>
        <p:blipFill rotWithShape="1">
          <a:blip r:embed="rId5">
            <a:alphaModFix/>
          </a:blip>
          <a:srcRect/>
          <a:stretch/>
        </p:blipFill>
        <p:spPr>
          <a:xfrm>
            <a:off x="10099407" y="4867931"/>
            <a:ext cx="3330258" cy="1411500"/>
          </a:xfrm>
          <a:prstGeom prst="rect">
            <a:avLst/>
          </a:prstGeom>
          <a:noFill/>
          <a:ln>
            <a:noFill/>
          </a:ln>
        </p:spPr>
      </p:pic>
      <p:sp>
        <p:nvSpPr>
          <p:cNvPr id="8" name="Google Shape;120;p4">
            <a:extLst>
              <a:ext uri="{FF2B5EF4-FFF2-40B4-BE49-F238E27FC236}">
                <a16:creationId xmlns:a16="http://schemas.microsoft.com/office/drawing/2014/main" id="{54B2F20C-CB03-2827-AA57-35960A8BE1DE}"/>
              </a:ext>
            </a:extLst>
          </p:cNvPr>
          <p:cNvSpPr txBox="1"/>
          <p:nvPr/>
        </p:nvSpPr>
        <p:spPr>
          <a:xfrm>
            <a:off x="578458" y="397102"/>
            <a:ext cx="5146481"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1" i="0" u="none" strike="noStrike" cap="none" dirty="0">
                <a:solidFill>
                  <a:schemeClr val="bg1"/>
                </a:solidFill>
                <a:latin typeface="Ubuntu"/>
                <a:ea typeface="Arial"/>
                <a:cs typeface="Arial"/>
                <a:sym typeface="Ubuntu"/>
              </a:rPr>
              <a:t>Reglas</a:t>
            </a:r>
            <a:endParaRPr sz="1400" b="0" i="0" u="none" strike="noStrike" cap="none" dirty="0">
              <a:solidFill>
                <a:schemeClr val="bg1"/>
              </a:solidFill>
              <a:latin typeface="Arial"/>
              <a:ea typeface="Arial"/>
              <a:cs typeface="Arial"/>
              <a:sym typeface="Arial"/>
            </a:endParaRPr>
          </a:p>
        </p:txBody>
      </p:sp>
      <p:sp>
        <p:nvSpPr>
          <p:cNvPr id="9" name="CuadroTexto 8">
            <a:extLst>
              <a:ext uri="{FF2B5EF4-FFF2-40B4-BE49-F238E27FC236}">
                <a16:creationId xmlns:a16="http://schemas.microsoft.com/office/drawing/2014/main" id="{F172E72F-1AF3-FB7D-8FEB-AEC0459CD9BC}"/>
              </a:ext>
            </a:extLst>
          </p:cNvPr>
          <p:cNvSpPr txBox="1"/>
          <p:nvPr/>
        </p:nvSpPr>
        <p:spPr>
          <a:xfrm>
            <a:off x="578458" y="966448"/>
            <a:ext cx="3079141" cy="400110"/>
          </a:xfrm>
          <a:prstGeom prst="rect">
            <a:avLst/>
          </a:prstGeom>
          <a:noFill/>
        </p:spPr>
        <p:txBody>
          <a:bodyPr wrap="square" rtlCol="0">
            <a:spAutoFit/>
          </a:bodyPr>
          <a:lstStyle/>
          <a:p>
            <a:r>
              <a:rPr lang="es-CO" sz="2000" dirty="0">
                <a:solidFill>
                  <a:schemeClr val="bg1"/>
                </a:solidFill>
                <a:latin typeface="Ubuntu" panose="020B0504030602030204" pitchFamily="34" charset="0"/>
                <a:hlinkClick r:id="rId6"/>
              </a:rPr>
              <a:t>@import</a:t>
            </a:r>
            <a:endParaRPr lang="es-CO" sz="2000" dirty="0">
              <a:solidFill>
                <a:schemeClr val="bg1"/>
              </a:solidFill>
              <a:latin typeface="Ubuntu" panose="020B0504030602030204" pitchFamily="34" charset="0"/>
            </a:endParaRPr>
          </a:p>
        </p:txBody>
      </p:sp>
      <p:graphicFrame>
        <p:nvGraphicFramePr>
          <p:cNvPr id="3" name="Tabla 3">
            <a:extLst>
              <a:ext uri="{FF2B5EF4-FFF2-40B4-BE49-F238E27FC236}">
                <a16:creationId xmlns:a16="http://schemas.microsoft.com/office/drawing/2014/main" id="{DF56F5EA-E4ED-4FF9-A99B-147A716576CE}"/>
              </a:ext>
            </a:extLst>
          </p:cNvPr>
          <p:cNvGraphicFramePr>
            <a:graphicFrameLocks noGrp="1"/>
          </p:cNvGraphicFramePr>
          <p:nvPr>
            <p:extLst>
              <p:ext uri="{D42A27DB-BD31-4B8C-83A1-F6EECF244321}">
                <p14:modId xmlns:p14="http://schemas.microsoft.com/office/powerpoint/2010/main" val="1227744782"/>
              </p:ext>
            </p:extLst>
          </p:nvPr>
        </p:nvGraphicFramePr>
        <p:xfrm>
          <a:off x="2032000" y="1546965"/>
          <a:ext cx="8127999" cy="35407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06584682"/>
                    </a:ext>
                  </a:extLst>
                </a:gridCol>
                <a:gridCol w="2709333">
                  <a:extLst>
                    <a:ext uri="{9D8B030D-6E8A-4147-A177-3AD203B41FA5}">
                      <a16:colId xmlns:a16="http://schemas.microsoft.com/office/drawing/2014/main" val="2295406211"/>
                    </a:ext>
                  </a:extLst>
                </a:gridCol>
                <a:gridCol w="2709333">
                  <a:extLst>
                    <a:ext uri="{9D8B030D-6E8A-4147-A177-3AD203B41FA5}">
                      <a16:colId xmlns:a16="http://schemas.microsoft.com/office/drawing/2014/main" val="1381330437"/>
                    </a:ext>
                  </a:extLst>
                </a:gridCol>
              </a:tblGrid>
              <a:tr h="162854">
                <a:tc>
                  <a:txBody>
                    <a:bodyPr/>
                    <a:lstStyle/>
                    <a:p>
                      <a:r>
                        <a:rPr lang="es-CO" b="1" dirty="0">
                          <a:solidFill>
                            <a:srgbClr val="FFFFFF"/>
                          </a:solidFill>
                          <a:effectLst/>
                          <a:latin typeface="Ubuntu" panose="020B0504030602030204" pitchFamily="34" charset="0"/>
                        </a:rPr>
                        <a:t>Tipo de importación</a:t>
                      </a:r>
                    </a:p>
                  </a:txBody>
                  <a:tcPr marL="60960" marR="60960" marT="60960" marB="60960" anchor="ctr"/>
                </a:tc>
                <a:tc>
                  <a:txBody>
                    <a:bodyPr/>
                    <a:lstStyle/>
                    <a:p>
                      <a:r>
                        <a:rPr lang="es-CO" b="1">
                          <a:solidFill>
                            <a:srgbClr val="FFFFFF"/>
                          </a:solidFill>
                          <a:effectLst/>
                          <a:latin typeface="Ubuntu" panose="020B0504030602030204" pitchFamily="34" charset="0"/>
                        </a:rPr>
                        <a:t>¿Qué importamos?</a:t>
                      </a:r>
                    </a:p>
                  </a:txBody>
                  <a:tcPr marL="60960" marR="60960" marT="60960" marB="60960" anchor="ctr"/>
                </a:tc>
                <a:tc>
                  <a:txBody>
                    <a:bodyPr/>
                    <a:lstStyle/>
                    <a:p>
                      <a:r>
                        <a:rPr lang="es-CO" b="1">
                          <a:solidFill>
                            <a:srgbClr val="FFFFFF"/>
                          </a:solidFill>
                          <a:effectLst/>
                          <a:latin typeface="Ubuntu" panose="020B0504030602030204" pitchFamily="34" charset="0"/>
                        </a:rPr>
                        <a:t>Soporte</a:t>
                      </a:r>
                    </a:p>
                  </a:txBody>
                  <a:tcPr marL="60960" marR="60960" marT="60960" marB="60960" anchor="ctr"/>
                </a:tc>
                <a:extLst>
                  <a:ext uri="{0D108BD9-81ED-4DB2-BD59-A6C34878D82A}">
                    <a16:rowId xmlns:a16="http://schemas.microsoft.com/office/drawing/2014/main" val="2697468434"/>
                  </a:ext>
                </a:extLst>
              </a:tr>
              <a:tr h="370840">
                <a:tc>
                  <a:txBody>
                    <a:bodyPr/>
                    <a:lstStyle/>
                    <a:p>
                      <a:r>
                        <a:rPr lang="es-CO">
                          <a:effectLst/>
                          <a:latin typeface="Ubuntu" panose="020B0504030602030204" pitchFamily="34" charset="0"/>
                        </a:rPr>
                        <a:t>@import </a:t>
                      </a:r>
                    </a:p>
                  </a:txBody>
                  <a:tcPr marL="60960" marR="60960" marT="60960" marB="60960" anchor="ctr"/>
                </a:tc>
                <a:tc>
                  <a:txBody>
                    <a:bodyPr/>
                    <a:lstStyle/>
                    <a:p>
                      <a:r>
                        <a:rPr lang="es-MX">
                          <a:effectLst/>
                          <a:latin typeface="Ubuntu" panose="020B0504030602030204" pitchFamily="34" charset="0"/>
                        </a:rPr>
                        <a:t>Una hoja de estilos CSS externa.</a:t>
                      </a:r>
                    </a:p>
                  </a:txBody>
                  <a:tcPr marL="60960" marR="60960" marT="60960" marB="60960" anchor="ctr"/>
                </a:tc>
                <a:tc>
                  <a:txBody>
                    <a:bodyPr/>
                    <a:lstStyle/>
                    <a:p>
                      <a:r>
                        <a:rPr lang="es-CO">
                          <a:effectLst/>
                          <a:latin typeface="Ubuntu" panose="020B0504030602030204" pitchFamily="34" charset="0"/>
                        </a:rPr>
                        <a:t>✅ Buen soporte.</a:t>
                      </a:r>
                    </a:p>
                  </a:txBody>
                  <a:tcPr marL="60960" marR="60960" marT="60960" marB="60960" anchor="ctr"/>
                </a:tc>
                <a:extLst>
                  <a:ext uri="{0D108BD9-81ED-4DB2-BD59-A6C34878D82A}">
                    <a16:rowId xmlns:a16="http://schemas.microsoft.com/office/drawing/2014/main" val="1775201522"/>
                  </a:ext>
                </a:extLst>
              </a:tr>
              <a:tr h="370840">
                <a:tc>
                  <a:txBody>
                    <a:bodyPr/>
                    <a:lstStyle/>
                    <a:p>
                      <a:r>
                        <a:rPr lang="es-CO">
                          <a:effectLst/>
                          <a:latin typeface="Ubuntu" panose="020B0504030602030204" pitchFamily="34" charset="0"/>
                        </a:rPr>
                        <a:t>@import  </a:t>
                      </a:r>
                      <a:r>
                        <a:rPr lang="es-CO" b="0" i="0" u="none" strike="noStrike">
                          <a:effectLst/>
                          <a:latin typeface="Ubuntu" panose="020B0504030602030204" pitchFamily="34" charset="0"/>
                        </a:rPr>
                        <a:t>media query</a:t>
                      </a:r>
                      <a:endParaRPr lang="es-CO">
                        <a:effectLst/>
                        <a:latin typeface="Ubuntu" panose="020B0504030602030204" pitchFamily="34" charset="0"/>
                      </a:endParaRPr>
                    </a:p>
                  </a:txBody>
                  <a:tcPr marL="60960" marR="60960" marT="60960" marB="60960" anchor="ctr"/>
                </a:tc>
                <a:tc>
                  <a:txBody>
                    <a:bodyPr/>
                    <a:lstStyle/>
                    <a:p>
                      <a:r>
                        <a:rPr lang="es-MX">
                          <a:effectLst/>
                          <a:latin typeface="Ubuntu" panose="020B0504030602030204" pitchFamily="34" charset="0"/>
                        </a:rPr>
                        <a:t>Una hoja de estilos CSS si coincide con el media query indicado.</a:t>
                      </a:r>
                    </a:p>
                  </a:txBody>
                  <a:tcPr marL="60960" marR="60960" marT="60960" marB="60960" anchor="ctr"/>
                </a:tc>
                <a:tc>
                  <a:txBody>
                    <a:bodyPr/>
                    <a:lstStyle/>
                    <a:p>
                      <a:r>
                        <a:rPr lang="es-CO">
                          <a:effectLst/>
                          <a:latin typeface="Ubuntu" panose="020B0504030602030204" pitchFamily="34" charset="0"/>
                        </a:rPr>
                        <a:t>✅ Buen soporte.</a:t>
                      </a:r>
                    </a:p>
                  </a:txBody>
                  <a:tcPr marL="60960" marR="60960" marT="60960" marB="60960" anchor="ctr"/>
                </a:tc>
                <a:extLst>
                  <a:ext uri="{0D108BD9-81ED-4DB2-BD59-A6C34878D82A}">
                    <a16:rowId xmlns:a16="http://schemas.microsoft.com/office/drawing/2014/main" val="3255305115"/>
                  </a:ext>
                </a:extLst>
              </a:tr>
              <a:tr h="370840">
                <a:tc>
                  <a:txBody>
                    <a:bodyPr/>
                    <a:lstStyle/>
                    <a:p>
                      <a:r>
                        <a:rPr lang="es-CO">
                          <a:effectLst/>
                          <a:latin typeface="Ubuntu" panose="020B0504030602030204" pitchFamily="34" charset="0"/>
                        </a:rPr>
                        <a:t>@import  supports(</a:t>
                      </a:r>
                      <a:r>
                        <a:rPr lang="es-CO" b="0" i="0" u="none" strike="noStrike">
                          <a:effectLst/>
                          <a:latin typeface="Ubuntu" panose="020B0504030602030204" pitchFamily="34" charset="0"/>
                        </a:rPr>
                        <a:t>condición</a:t>
                      </a:r>
                      <a:r>
                        <a:rPr lang="es-CO">
                          <a:effectLst/>
                          <a:latin typeface="Ubuntu" panose="020B0504030602030204" pitchFamily="34" charset="0"/>
                        </a:rPr>
                        <a:t>)</a:t>
                      </a:r>
                    </a:p>
                  </a:txBody>
                  <a:tcPr marL="60960" marR="60960" marT="60960" marB="60960" anchor="ctr"/>
                </a:tc>
                <a:tc>
                  <a:txBody>
                    <a:bodyPr/>
                    <a:lstStyle/>
                    <a:p>
                      <a:r>
                        <a:rPr lang="es-MX">
                          <a:effectLst/>
                          <a:latin typeface="Ubuntu" panose="020B0504030602030204" pitchFamily="34" charset="0"/>
                        </a:rPr>
                        <a:t>Una hoja de estilos CSS sólo si el navegador soporta la condición.</a:t>
                      </a:r>
                    </a:p>
                  </a:txBody>
                  <a:tcPr marL="60960" marR="60960" marT="60960" marB="60960" anchor="ctr"/>
                </a:tc>
                <a:tc>
                  <a:txBody>
                    <a:bodyPr/>
                    <a:lstStyle/>
                    <a:p>
                      <a:r>
                        <a:rPr lang="es-CO">
                          <a:effectLst/>
                          <a:latin typeface="Ubuntu" panose="020B0504030602030204" pitchFamily="34" charset="0"/>
                        </a:rPr>
                        <a:t>⚠️ Cuidado.</a:t>
                      </a:r>
                    </a:p>
                  </a:txBody>
                  <a:tcPr marL="60960" marR="60960" marT="60960" marB="60960" anchor="ctr"/>
                </a:tc>
                <a:extLst>
                  <a:ext uri="{0D108BD9-81ED-4DB2-BD59-A6C34878D82A}">
                    <a16:rowId xmlns:a16="http://schemas.microsoft.com/office/drawing/2014/main" val="3102446333"/>
                  </a:ext>
                </a:extLst>
              </a:tr>
              <a:tr h="370840">
                <a:tc>
                  <a:txBody>
                    <a:bodyPr/>
                    <a:lstStyle/>
                    <a:p>
                      <a:r>
                        <a:rPr lang="es-CO">
                          <a:effectLst/>
                          <a:latin typeface="Ubuntu" panose="020B0504030602030204" pitchFamily="34" charset="0"/>
                        </a:rPr>
                        <a:t>@import  layer(</a:t>
                      </a:r>
                      <a:r>
                        <a:rPr lang="es-CO" b="0" i="0" u="none" strike="noStrike">
                          <a:effectLst/>
                          <a:latin typeface="Ubuntu" panose="020B0504030602030204" pitchFamily="34" charset="0"/>
                        </a:rPr>
                        <a:t>nombre</a:t>
                      </a:r>
                      <a:r>
                        <a:rPr lang="es-CO">
                          <a:effectLst/>
                          <a:latin typeface="Ubuntu" panose="020B0504030602030204" pitchFamily="34" charset="0"/>
                        </a:rPr>
                        <a:t>)</a:t>
                      </a:r>
                    </a:p>
                  </a:txBody>
                  <a:tcPr marL="60960" marR="60960" marT="60960" marB="60960" anchor="ctr"/>
                </a:tc>
                <a:tc>
                  <a:txBody>
                    <a:bodyPr/>
                    <a:lstStyle/>
                    <a:p>
                      <a:r>
                        <a:rPr lang="es-MX">
                          <a:effectLst/>
                          <a:latin typeface="Ubuntu" panose="020B0504030602030204" pitchFamily="34" charset="0"/>
                        </a:rPr>
                        <a:t>Una hoja de estilos CSS y la colocamos en la capa </a:t>
                      </a:r>
                      <a:r>
                        <a:rPr lang="es-MX" b="0" i="0" u="none" strike="noStrike">
                          <a:effectLst/>
                          <a:latin typeface="Ubuntu" panose="020B0504030602030204" pitchFamily="34" charset="0"/>
                        </a:rPr>
                        <a:t>nombre</a:t>
                      </a:r>
                      <a:r>
                        <a:rPr lang="es-MX">
                          <a:effectLst/>
                          <a:latin typeface="Ubuntu" panose="020B0504030602030204" pitchFamily="34" charset="0"/>
                        </a:rPr>
                        <a:t>.</a:t>
                      </a:r>
                    </a:p>
                  </a:txBody>
                  <a:tcPr marL="60960" marR="60960" marT="60960" marB="60960" anchor="ctr"/>
                </a:tc>
                <a:tc>
                  <a:txBody>
                    <a:bodyPr/>
                    <a:lstStyle/>
                    <a:p>
                      <a:r>
                        <a:rPr lang="es-CO">
                          <a:effectLst/>
                          <a:latin typeface="Ubuntu" panose="020B0504030602030204" pitchFamily="34" charset="0"/>
                        </a:rPr>
                        <a:t>✅ Buen soporte.</a:t>
                      </a:r>
                    </a:p>
                  </a:txBody>
                  <a:tcPr marL="60960" marR="60960" marT="60960" marB="60960" anchor="ctr"/>
                </a:tc>
                <a:extLst>
                  <a:ext uri="{0D108BD9-81ED-4DB2-BD59-A6C34878D82A}">
                    <a16:rowId xmlns:a16="http://schemas.microsoft.com/office/drawing/2014/main" val="3366033185"/>
                  </a:ext>
                </a:extLst>
              </a:tr>
              <a:tr h="370840">
                <a:tc>
                  <a:txBody>
                    <a:bodyPr/>
                    <a:lstStyle/>
                    <a:p>
                      <a:r>
                        <a:rPr lang="es-CO">
                          <a:effectLst/>
                          <a:latin typeface="Ubuntu" panose="020B0504030602030204" pitchFamily="34" charset="0"/>
                        </a:rPr>
                        <a:t>@import  layer()</a:t>
                      </a:r>
                    </a:p>
                  </a:txBody>
                  <a:tcPr marL="60960" marR="60960" marT="60960" marB="60960" anchor="ctr"/>
                </a:tc>
                <a:tc>
                  <a:txBody>
                    <a:bodyPr/>
                    <a:lstStyle/>
                    <a:p>
                      <a:r>
                        <a:rPr lang="es-MX">
                          <a:effectLst/>
                          <a:latin typeface="Ubuntu" panose="020B0504030602030204" pitchFamily="34" charset="0"/>
                        </a:rPr>
                        <a:t>Una hoja de estilos CSS y la colocamos en una nueva capa anónima.</a:t>
                      </a:r>
                    </a:p>
                  </a:txBody>
                  <a:tcPr marL="60960" marR="60960" marT="60960" marB="60960" anchor="ctr"/>
                </a:tc>
                <a:tc>
                  <a:txBody>
                    <a:bodyPr/>
                    <a:lstStyle/>
                    <a:p>
                      <a:r>
                        <a:rPr lang="es-CO" dirty="0">
                          <a:effectLst/>
                          <a:latin typeface="Ubuntu" panose="020B0504030602030204" pitchFamily="34" charset="0"/>
                        </a:rPr>
                        <a:t>✅ Buen soporte.</a:t>
                      </a:r>
                    </a:p>
                  </a:txBody>
                  <a:tcPr marL="60960" marR="60960" marT="60960" marB="60960" anchor="ctr"/>
                </a:tc>
                <a:extLst>
                  <a:ext uri="{0D108BD9-81ED-4DB2-BD59-A6C34878D82A}">
                    <a16:rowId xmlns:a16="http://schemas.microsoft.com/office/drawing/2014/main" val="2842438479"/>
                  </a:ext>
                </a:extLst>
              </a:tr>
            </a:tbl>
          </a:graphicData>
        </a:graphic>
      </p:graphicFrame>
    </p:spTree>
    <p:extLst>
      <p:ext uri="{BB962C8B-B14F-4D97-AF65-F5344CB8AC3E}">
        <p14:creationId xmlns:p14="http://schemas.microsoft.com/office/powerpoint/2010/main" val="599092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
        <p:cNvGrpSpPr/>
        <p:nvPr/>
      </p:nvGrpSpPr>
      <p:grpSpPr>
        <a:xfrm>
          <a:off x="0" y="0"/>
          <a:ext cx="0" cy="0"/>
          <a:chOff x="0" y="0"/>
          <a:chExt cx="0" cy="0"/>
        </a:xfrm>
      </p:grpSpPr>
      <p:pic>
        <p:nvPicPr>
          <p:cNvPr id="137" name="Google Shape;137;p6"/>
          <p:cNvPicPr preferRelativeResize="0"/>
          <p:nvPr/>
        </p:nvPicPr>
        <p:blipFill rotWithShape="1">
          <a:blip r:embed="rId3">
            <a:alphaModFix/>
          </a:blip>
          <a:srcRect r="40739"/>
          <a:stretch/>
        </p:blipFill>
        <p:spPr>
          <a:xfrm flipH="1">
            <a:off x="0" y="-20112"/>
            <a:ext cx="9206172" cy="6888813"/>
          </a:xfrm>
          <a:prstGeom prst="rect">
            <a:avLst/>
          </a:prstGeom>
          <a:noFill/>
          <a:ln>
            <a:noFill/>
          </a:ln>
        </p:spPr>
      </p:pic>
      <p:pic>
        <p:nvPicPr>
          <p:cNvPr id="2" name="Google Shape;118;p4">
            <a:extLst>
              <a:ext uri="{FF2B5EF4-FFF2-40B4-BE49-F238E27FC236}">
                <a16:creationId xmlns:a16="http://schemas.microsoft.com/office/drawing/2014/main" id="{9661F057-8A48-163E-8C21-2AA25E85ABF3}"/>
              </a:ext>
            </a:extLst>
          </p:cNvPr>
          <p:cNvPicPr preferRelativeResize="0"/>
          <p:nvPr/>
        </p:nvPicPr>
        <p:blipFill rotWithShape="1">
          <a:blip r:embed="rId4">
            <a:alphaModFix/>
          </a:blip>
          <a:srcRect/>
          <a:stretch/>
        </p:blipFill>
        <p:spPr>
          <a:xfrm>
            <a:off x="11039707" y="397102"/>
            <a:ext cx="724829" cy="208823"/>
          </a:xfrm>
          <a:prstGeom prst="rect">
            <a:avLst/>
          </a:prstGeom>
          <a:noFill/>
          <a:ln>
            <a:noFill/>
          </a:ln>
        </p:spPr>
      </p:pic>
      <p:pic>
        <p:nvPicPr>
          <p:cNvPr id="170" name="Google Shape;170;p6"/>
          <p:cNvPicPr preferRelativeResize="0"/>
          <p:nvPr/>
        </p:nvPicPr>
        <p:blipFill rotWithShape="1">
          <a:blip r:embed="rId5">
            <a:alphaModFix/>
          </a:blip>
          <a:srcRect/>
          <a:stretch/>
        </p:blipFill>
        <p:spPr>
          <a:xfrm>
            <a:off x="10099407" y="4867931"/>
            <a:ext cx="3330258" cy="1411500"/>
          </a:xfrm>
          <a:prstGeom prst="rect">
            <a:avLst/>
          </a:prstGeom>
          <a:noFill/>
          <a:ln>
            <a:noFill/>
          </a:ln>
        </p:spPr>
      </p:pic>
      <p:sp>
        <p:nvSpPr>
          <p:cNvPr id="8" name="Google Shape;120;p4">
            <a:extLst>
              <a:ext uri="{FF2B5EF4-FFF2-40B4-BE49-F238E27FC236}">
                <a16:creationId xmlns:a16="http://schemas.microsoft.com/office/drawing/2014/main" id="{54B2F20C-CB03-2827-AA57-35960A8BE1DE}"/>
              </a:ext>
            </a:extLst>
          </p:cNvPr>
          <p:cNvSpPr txBox="1"/>
          <p:nvPr/>
        </p:nvSpPr>
        <p:spPr>
          <a:xfrm>
            <a:off x="578458" y="397102"/>
            <a:ext cx="5146481"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1" i="0" u="none" strike="noStrike" cap="none" dirty="0">
                <a:solidFill>
                  <a:schemeClr val="bg1"/>
                </a:solidFill>
                <a:latin typeface="Ubuntu"/>
                <a:ea typeface="Arial"/>
                <a:cs typeface="Arial"/>
                <a:sym typeface="Ubuntu"/>
              </a:rPr>
              <a:t>Reglas</a:t>
            </a:r>
            <a:endParaRPr sz="1400" b="0" i="0" u="none" strike="noStrike" cap="none" dirty="0">
              <a:solidFill>
                <a:schemeClr val="bg1"/>
              </a:solidFill>
              <a:latin typeface="Arial"/>
              <a:ea typeface="Arial"/>
              <a:cs typeface="Arial"/>
              <a:sym typeface="Arial"/>
            </a:endParaRPr>
          </a:p>
        </p:txBody>
      </p:sp>
      <p:sp>
        <p:nvSpPr>
          <p:cNvPr id="9" name="CuadroTexto 8">
            <a:extLst>
              <a:ext uri="{FF2B5EF4-FFF2-40B4-BE49-F238E27FC236}">
                <a16:creationId xmlns:a16="http://schemas.microsoft.com/office/drawing/2014/main" id="{F172E72F-1AF3-FB7D-8FEB-AEC0459CD9BC}"/>
              </a:ext>
            </a:extLst>
          </p:cNvPr>
          <p:cNvSpPr txBox="1"/>
          <p:nvPr/>
        </p:nvSpPr>
        <p:spPr>
          <a:xfrm>
            <a:off x="578458" y="966448"/>
            <a:ext cx="3079141" cy="400110"/>
          </a:xfrm>
          <a:prstGeom prst="rect">
            <a:avLst/>
          </a:prstGeom>
          <a:noFill/>
        </p:spPr>
        <p:txBody>
          <a:bodyPr wrap="square" rtlCol="0">
            <a:spAutoFit/>
          </a:bodyPr>
          <a:lstStyle/>
          <a:p>
            <a:r>
              <a:rPr lang="es-CO" sz="2000" dirty="0">
                <a:solidFill>
                  <a:schemeClr val="bg1"/>
                </a:solidFill>
                <a:latin typeface="Ubuntu" panose="020B0504030602030204" pitchFamily="34" charset="0"/>
              </a:rPr>
              <a:t>Formato @import</a:t>
            </a:r>
          </a:p>
        </p:txBody>
      </p:sp>
      <p:graphicFrame>
        <p:nvGraphicFramePr>
          <p:cNvPr id="4" name="Tabla 4">
            <a:extLst>
              <a:ext uri="{FF2B5EF4-FFF2-40B4-BE49-F238E27FC236}">
                <a16:creationId xmlns:a16="http://schemas.microsoft.com/office/drawing/2014/main" id="{6068772D-1768-C20C-9247-DEFF18DB0546}"/>
              </a:ext>
            </a:extLst>
          </p:cNvPr>
          <p:cNvGraphicFramePr>
            <a:graphicFrameLocks noGrp="1"/>
          </p:cNvGraphicFramePr>
          <p:nvPr>
            <p:extLst>
              <p:ext uri="{D42A27DB-BD31-4B8C-83A1-F6EECF244321}">
                <p14:modId xmlns:p14="http://schemas.microsoft.com/office/powerpoint/2010/main" val="4040018538"/>
              </p:ext>
            </p:extLst>
          </p:nvPr>
        </p:nvGraphicFramePr>
        <p:xfrm>
          <a:off x="2270539" y="1583717"/>
          <a:ext cx="8128000" cy="12903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50739208"/>
                    </a:ext>
                  </a:extLst>
                </a:gridCol>
                <a:gridCol w="4064000">
                  <a:extLst>
                    <a:ext uri="{9D8B030D-6E8A-4147-A177-3AD203B41FA5}">
                      <a16:colId xmlns:a16="http://schemas.microsoft.com/office/drawing/2014/main" val="1832984427"/>
                    </a:ext>
                  </a:extLst>
                </a:gridCol>
              </a:tblGrid>
              <a:tr h="370840">
                <a:tc>
                  <a:txBody>
                    <a:bodyPr/>
                    <a:lstStyle/>
                    <a:p>
                      <a:r>
                        <a:rPr lang="es-CO" b="1" dirty="0">
                          <a:solidFill>
                            <a:srgbClr val="FFFFFF"/>
                          </a:solidFill>
                          <a:effectLst/>
                          <a:latin typeface="Ubuntu" panose="020B0504030602030204" pitchFamily="34" charset="0"/>
                        </a:rPr>
                        <a:t>Formato</a:t>
                      </a:r>
                    </a:p>
                  </a:txBody>
                  <a:tcPr marL="60960" marR="60960" marT="60960" marB="60960" anchor="ctr"/>
                </a:tc>
                <a:tc>
                  <a:txBody>
                    <a:bodyPr/>
                    <a:lstStyle/>
                    <a:p>
                      <a:r>
                        <a:rPr lang="es-CO" b="1">
                          <a:solidFill>
                            <a:srgbClr val="FFFFFF"/>
                          </a:solidFill>
                          <a:effectLst/>
                          <a:latin typeface="Ubuntu" panose="020B0504030602030204" pitchFamily="34" charset="0"/>
                        </a:rPr>
                        <a:t>Descripción</a:t>
                      </a:r>
                    </a:p>
                  </a:txBody>
                  <a:tcPr marL="60960" marR="60960" marT="60960" marB="60960" anchor="ctr"/>
                </a:tc>
                <a:extLst>
                  <a:ext uri="{0D108BD9-81ED-4DB2-BD59-A6C34878D82A}">
                    <a16:rowId xmlns:a16="http://schemas.microsoft.com/office/drawing/2014/main" val="1438712831"/>
                  </a:ext>
                </a:extLst>
              </a:tr>
              <a:tr h="370840">
                <a:tc>
                  <a:txBody>
                    <a:bodyPr/>
                    <a:lstStyle/>
                    <a:p>
                      <a:r>
                        <a:rPr lang="es-CO">
                          <a:effectLst/>
                          <a:latin typeface="Ubuntu" panose="020B0504030602030204" pitchFamily="34" charset="0"/>
                        </a:rPr>
                        <a:t>@import url("</a:t>
                      </a:r>
                      <a:r>
                        <a:rPr lang="es-CO" b="0" i="0" u="none" strike="noStrike">
                          <a:effectLst/>
                          <a:latin typeface="Ubuntu" panose="020B0504030602030204" pitchFamily="34" charset="0"/>
                        </a:rPr>
                        <a:t>fichero.css</a:t>
                      </a:r>
                      <a:r>
                        <a:rPr lang="es-CO">
                          <a:effectLst/>
                          <a:latin typeface="Ubuntu" panose="020B0504030602030204" pitchFamily="34" charset="0"/>
                        </a:rPr>
                        <a:t>")</a:t>
                      </a:r>
                    </a:p>
                  </a:txBody>
                  <a:tcPr marL="60960" marR="60960" marT="60960" marB="60960" anchor="ctr"/>
                </a:tc>
                <a:tc>
                  <a:txBody>
                    <a:bodyPr/>
                    <a:lstStyle/>
                    <a:p>
                      <a:r>
                        <a:rPr lang="es-MX">
                          <a:effectLst/>
                          <a:latin typeface="Ubuntu" panose="020B0504030602030204" pitchFamily="34" charset="0"/>
                        </a:rPr>
                        <a:t>Importa el </a:t>
                      </a:r>
                      <a:r>
                        <a:rPr lang="es-MX" b="0" i="0" u="none" strike="noStrike">
                          <a:effectLst/>
                          <a:latin typeface="Ubuntu" panose="020B0504030602030204" pitchFamily="34" charset="0"/>
                        </a:rPr>
                        <a:t>fichero.css</a:t>
                      </a:r>
                      <a:r>
                        <a:rPr lang="es-MX">
                          <a:effectLst/>
                          <a:latin typeface="Ubuntu" panose="020B0504030602030204" pitchFamily="34" charset="0"/>
                        </a:rPr>
                        <a:t> utilizando la función url() de CSS.</a:t>
                      </a:r>
                    </a:p>
                  </a:txBody>
                  <a:tcPr marL="60960" marR="60960" marT="60960" marB="60960" anchor="ctr"/>
                </a:tc>
                <a:extLst>
                  <a:ext uri="{0D108BD9-81ED-4DB2-BD59-A6C34878D82A}">
                    <a16:rowId xmlns:a16="http://schemas.microsoft.com/office/drawing/2014/main" val="1067238930"/>
                  </a:ext>
                </a:extLst>
              </a:tr>
              <a:tr h="370840">
                <a:tc>
                  <a:txBody>
                    <a:bodyPr/>
                    <a:lstStyle/>
                    <a:p>
                      <a:r>
                        <a:rPr lang="es-CO">
                          <a:effectLst/>
                          <a:latin typeface="Ubuntu" panose="020B0504030602030204" pitchFamily="34" charset="0"/>
                        </a:rPr>
                        <a:t>@import "</a:t>
                      </a:r>
                      <a:r>
                        <a:rPr lang="es-CO" b="0" i="0" u="none" strike="noStrike">
                          <a:effectLst/>
                          <a:latin typeface="Ubuntu" panose="020B0504030602030204" pitchFamily="34" charset="0"/>
                        </a:rPr>
                        <a:t>fichero.css</a:t>
                      </a:r>
                      <a:r>
                        <a:rPr lang="es-CO">
                          <a:effectLst/>
                          <a:latin typeface="Ubuntu" panose="020B0504030602030204" pitchFamily="34" charset="0"/>
                        </a:rPr>
                        <a:t>"</a:t>
                      </a:r>
                    </a:p>
                  </a:txBody>
                  <a:tcPr marL="60960" marR="60960" marT="60960" marB="60960" anchor="ctr"/>
                </a:tc>
                <a:tc>
                  <a:txBody>
                    <a:bodyPr/>
                    <a:lstStyle/>
                    <a:p>
                      <a:r>
                        <a:rPr lang="es-CO" dirty="0">
                          <a:effectLst/>
                          <a:latin typeface="Ubuntu" panose="020B0504030602030204" pitchFamily="34" charset="0"/>
                        </a:rPr>
                        <a:t>Importa el </a:t>
                      </a:r>
                      <a:r>
                        <a:rPr lang="es-CO" b="0" i="0" u="none" strike="noStrike" dirty="0">
                          <a:effectLst/>
                          <a:latin typeface="Ubuntu" panose="020B0504030602030204" pitchFamily="34" charset="0"/>
                        </a:rPr>
                        <a:t>fichero.css</a:t>
                      </a:r>
                      <a:r>
                        <a:rPr lang="es-CO" dirty="0">
                          <a:effectLst/>
                          <a:latin typeface="Ubuntu" panose="020B0504030602030204" pitchFamily="34" charset="0"/>
                        </a:rPr>
                        <a:t> utilizando un STRING</a:t>
                      </a:r>
                    </a:p>
                  </a:txBody>
                  <a:tcPr marL="60960" marR="60960" marT="60960" marB="60960" anchor="ctr"/>
                </a:tc>
                <a:extLst>
                  <a:ext uri="{0D108BD9-81ED-4DB2-BD59-A6C34878D82A}">
                    <a16:rowId xmlns:a16="http://schemas.microsoft.com/office/drawing/2014/main" val="3019371777"/>
                  </a:ext>
                </a:extLst>
              </a:tr>
            </a:tbl>
          </a:graphicData>
        </a:graphic>
      </p:graphicFrame>
      <p:pic>
        <p:nvPicPr>
          <p:cNvPr id="6" name="Imagen 5">
            <a:extLst>
              <a:ext uri="{FF2B5EF4-FFF2-40B4-BE49-F238E27FC236}">
                <a16:creationId xmlns:a16="http://schemas.microsoft.com/office/drawing/2014/main" id="{3BDFAABB-4F33-C89C-55EA-40D73D708D35}"/>
              </a:ext>
            </a:extLst>
          </p:cNvPr>
          <p:cNvPicPr>
            <a:picLocks noChangeAspect="1"/>
          </p:cNvPicPr>
          <p:nvPr/>
        </p:nvPicPr>
        <p:blipFill>
          <a:blip r:embed="rId6"/>
          <a:stretch>
            <a:fillRect/>
          </a:stretch>
        </p:blipFill>
        <p:spPr>
          <a:xfrm>
            <a:off x="408433" y="3214787"/>
            <a:ext cx="11387025" cy="2413777"/>
          </a:xfrm>
          <a:prstGeom prst="rect">
            <a:avLst/>
          </a:prstGeom>
        </p:spPr>
      </p:pic>
    </p:spTree>
    <p:extLst>
      <p:ext uri="{BB962C8B-B14F-4D97-AF65-F5344CB8AC3E}">
        <p14:creationId xmlns:p14="http://schemas.microsoft.com/office/powerpoint/2010/main" val="176322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4" name="Imagen 3">
            <a:extLst>
              <a:ext uri="{FF2B5EF4-FFF2-40B4-BE49-F238E27FC236}">
                <a16:creationId xmlns:a16="http://schemas.microsoft.com/office/drawing/2014/main" id="{2B6B8B64-097F-C966-CB2B-AD4ECBA9A6C4}"/>
              </a:ext>
            </a:extLst>
          </p:cNvPr>
          <p:cNvPicPr>
            <a:picLocks noChangeAspect="1"/>
          </p:cNvPicPr>
          <p:nvPr/>
        </p:nvPicPr>
        <p:blipFill>
          <a:blip r:embed="rId3"/>
          <a:stretch>
            <a:fillRect/>
          </a:stretch>
        </p:blipFill>
        <p:spPr>
          <a:xfrm>
            <a:off x="0" y="0"/>
            <a:ext cx="12222178" cy="6858000"/>
          </a:xfrm>
          <a:prstGeom prst="rect">
            <a:avLst/>
          </a:prstGeom>
        </p:spPr>
      </p:pic>
      <p:pic>
        <p:nvPicPr>
          <p:cNvPr id="91" name="Google Shape;91;p2"/>
          <p:cNvPicPr preferRelativeResize="0"/>
          <p:nvPr/>
        </p:nvPicPr>
        <p:blipFill rotWithShape="1">
          <a:blip r:embed="rId4">
            <a:alphaModFix/>
          </a:blip>
          <a:srcRect r="7310"/>
          <a:stretch/>
        </p:blipFill>
        <p:spPr>
          <a:xfrm flipH="1">
            <a:off x="414" y="0"/>
            <a:ext cx="8318970" cy="6858000"/>
          </a:xfrm>
          <a:prstGeom prst="rect">
            <a:avLst/>
          </a:prstGeom>
          <a:noFill/>
          <a:ln>
            <a:noFill/>
          </a:ln>
        </p:spPr>
      </p:pic>
      <p:pic>
        <p:nvPicPr>
          <p:cNvPr id="92" name="Google Shape;92;p2"/>
          <p:cNvPicPr preferRelativeResize="0"/>
          <p:nvPr/>
        </p:nvPicPr>
        <p:blipFill rotWithShape="1">
          <a:blip r:embed="rId5">
            <a:alphaModFix/>
          </a:blip>
          <a:srcRect/>
          <a:stretch/>
        </p:blipFill>
        <p:spPr>
          <a:xfrm>
            <a:off x="6139505" y="4668520"/>
            <a:ext cx="3330258" cy="1411500"/>
          </a:xfrm>
          <a:prstGeom prst="rect">
            <a:avLst/>
          </a:prstGeom>
          <a:noFill/>
          <a:ln>
            <a:noFill/>
          </a:ln>
        </p:spPr>
      </p:pic>
      <p:sp>
        <p:nvSpPr>
          <p:cNvPr id="93" name="Google Shape;93;p2"/>
          <p:cNvSpPr txBox="1"/>
          <p:nvPr/>
        </p:nvSpPr>
        <p:spPr>
          <a:xfrm>
            <a:off x="6868162" y="3035810"/>
            <a:ext cx="2834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 name="Google Shape;95;p2"/>
          <p:cNvPicPr preferRelativeResize="0"/>
          <p:nvPr/>
        </p:nvPicPr>
        <p:blipFill rotWithShape="1">
          <a:blip r:embed="rId6">
            <a:alphaModFix/>
          </a:blip>
          <a:srcRect/>
          <a:stretch/>
        </p:blipFill>
        <p:spPr>
          <a:xfrm>
            <a:off x="11039707" y="397102"/>
            <a:ext cx="724829" cy="208823"/>
          </a:xfrm>
          <a:prstGeom prst="rect">
            <a:avLst/>
          </a:prstGeom>
          <a:noFill/>
          <a:ln>
            <a:noFill/>
          </a:ln>
        </p:spPr>
      </p:pic>
      <p:sp>
        <p:nvSpPr>
          <p:cNvPr id="96" name="Google Shape;96;p2"/>
          <p:cNvSpPr txBox="1"/>
          <p:nvPr/>
        </p:nvSpPr>
        <p:spPr>
          <a:xfrm>
            <a:off x="748553" y="777065"/>
            <a:ext cx="10104325"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1" i="0" u="none" strike="noStrike" cap="none" dirty="0">
                <a:solidFill>
                  <a:schemeClr val="lt1"/>
                </a:solidFill>
                <a:latin typeface="Ubuntu"/>
                <a:ea typeface="Ubuntu"/>
                <a:cs typeface="Ubuntu"/>
                <a:sym typeface="Ubuntu"/>
              </a:rPr>
              <a:t>Introducción a CSS</a:t>
            </a:r>
            <a:br>
              <a:rPr lang="es-CO" sz="4400" b="1" i="0" u="none" strike="noStrike" cap="none" dirty="0">
                <a:solidFill>
                  <a:schemeClr val="lt1"/>
                </a:solidFill>
                <a:latin typeface="Ubuntu"/>
                <a:ea typeface="Ubuntu"/>
                <a:cs typeface="Ubuntu"/>
                <a:sym typeface="Ubuntu"/>
              </a:rPr>
            </a:br>
            <a:r>
              <a:rPr lang="es-CO" sz="4400" b="1" i="0" u="none" strike="noStrike" cap="none" dirty="0">
                <a:solidFill>
                  <a:schemeClr val="lt1"/>
                </a:solidFill>
                <a:latin typeface="Ubuntu"/>
                <a:ea typeface="Ubuntu"/>
                <a:cs typeface="Ubuntu"/>
                <a:sym typeface="Ubuntu"/>
              </a:rPr>
              <a:t>(</a:t>
            </a:r>
            <a:r>
              <a:rPr lang="es-CO" sz="4400" b="1" i="0" u="none" strike="noStrike" cap="none" dirty="0" err="1">
                <a:solidFill>
                  <a:schemeClr val="lt1"/>
                </a:solidFill>
                <a:latin typeface="Ubuntu"/>
                <a:ea typeface="Ubuntu"/>
                <a:cs typeface="Ubuntu"/>
                <a:sym typeface="Ubuntu"/>
              </a:rPr>
              <a:t>Cascading</a:t>
            </a:r>
            <a:r>
              <a:rPr lang="es-CO" sz="4400" b="1" i="0" u="none" strike="noStrike" cap="none" dirty="0">
                <a:solidFill>
                  <a:schemeClr val="lt1"/>
                </a:solidFill>
                <a:latin typeface="Ubuntu"/>
                <a:ea typeface="Ubuntu"/>
                <a:cs typeface="Ubuntu"/>
                <a:sym typeface="Ubuntu"/>
              </a:rPr>
              <a:t> Style </a:t>
            </a:r>
            <a:r>
              <a:rPr lang="es-CO" sz="4400" b="1" i="0" u="none" strike="noStrike" cap="none" dirty="0" err="1">
                <a:solidFill>
                  <a:schemeClr val="lt1"/>
                </a:solidFill>
                <a:latin typeface="Ubuntu"/>
                <a:ea typeface="Ubuntu"/>
                <a:cs typeface="Ubuntu"/>
                <a:sym typeface="Ubuntu"/>
              </a:rPr>
              <a:t>Sheets</a:t>
            </a:r>
            <a:r>
              <a:rPr lang="es-CO" sz="4400" b="1" i="0" u="none" strike="noStrike" cap="none" dirty="0">
                <a:solidFill>
                  <a:schemeClr val="lt1"/>
                </a:solidFill>
                <a:latin typeface="Ubuntu"/>
                <a:ea typeface="Ubuntu"/>
                <a:cs typeface="Ubuntu"/>
                <a:sym typeface="Ubuntu"/>
              </a:rPr>
              <a:t>)</a:t>
            </a:r>
            <a:endParaRPr lang="es-CO" sz="1400" b="0" i="0" u="none" strike="noStrike" cap="none" dirty="0">
              <a:solidFill>
                <a:srgbClr val="000000"/>
              </a:solidFill>
              <a:latin typeface="Arial"/>
              <a:ea typeface="Arial"/>
              <a:cs typeface="Arial"/>
              <a:sym typeface="Arial"/>
            </a:endParaRPr>
          </a:p>
        </p:txBody>
      </p:sp>
      <p:pic>
        <p:nvPicPr>
          <p:cNvPr id="2" name="Google Shape;119;p4" descr="Imagen de la pantalla de un celular con la imagen de una caricatura&#10;&#10;Descripción generada automáticamente con confianza baja">
            <a:extLst>
              <a:ext uri="{FF2B5EF4-FFF2-40B4-BE49-F238E27FC236}">
                <a16:creationId xmlns:a16="http://schemas.microsoft.com/office/drawing/2014/main" id="{0568146C-0770-A088-0853-5AC1713E0889}"/>
              </a:ext>
            </a:extLst>
          </p:cNvPr>
          <p:cNvPicPr preferRelativeResize="0"/>
          <p:nvPr/>
        </p:nvPicPr>
        <p:blipFill rotWithShape="1">
          <a:blip r:embed="rId7">
            <a:alphaModFix/>
          </a:blip>
          <a:srcRect/>
          <a:stretch/>
        </p:blipFill>
        <p:spPr>
          <a:xfrm flipH="1">
            <a:off x="543156" y="2374118"/>
            <a:ext cx="5053608" cy="433333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3"/>
          <p:cNvSpPr/>
          <p:nvPr/>
        </p:nvSpPr>
        <p:spPr>
          <a:xfrm>
            <a:off x="0" y="0"/>
            <a:ext cx="12192000" cy="6858000"/>
          </a:xfrm>
          <a:prstGeom prst="rect">
            <a:avLst/>
          </a:prstGeom>
          <a:solidFill>
            <a:srgbClr val="181E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es-CO" sz="1800" b="0" i="0" u="none" strike="noStrike" cap="none">
              <a:solidFill>
                <a:schemeClr val="lt1"/>
              </a:solidFill>
              <a:latin typeface="Calibri"/>
              <a:ea typeface="Calibri"/>
              <a:cs typeface="Calibri"/>
              <a:sym typeface="Calibri"/>
            </a:endParaRPr>
          </a:p>
        </p:txBody>
      </p:sp>
      <p:pic>
        <p:nvPicPr>
          <p:cNvPr id="250" name="Google Shape;250;p13"/>
          <p:cNvPicPr preferRelativeResize="0"/>
          <p:nvPr/>
        </p:nvPicPr>
        <p:blipFill rotWithShape="1">
          <a:blip r:embed="rId3">
            <a:alphaModFix amt="20000"/>
          </a:blip>
          <a:srcRect/>
          <a:stretch/>
        </p:blipFill>
        <p:spPr>
          <a:xfrm>
            <a:off x="1286" y="0"/>
            <a:ext cx="10287000" cy="6858000"/>
          </a:xfrm>
          <a:prstGeom prst="rect">
            <a:avLst/>
          </a:prstGeom>
          <a:noFill/>
          <a:ln>
            <a:noFill/>
          </a:ln>
        </p:spPr>
      </p:pic>
      <p:sp>
        <p:nvSpPr>
          <p:cNvPr id="252" name="Google Shape;252;p13"/>
          <p:cNvSpPr txBox="1"/>
          <p:nvPr/>
        </p:nvSpPr>
        <p:spPr>
          <a:xfrm>
            <a:off x="2672085" y="706034"/>
            <a:ext cx="934718"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600"/>
              <a:buFont typeface="Arial"/>
              <a:buNone/>
            </a:pPr>
            <a:r>
              <a:rPr lang="es-CO" sz="9600" b="1" i="0" u="none" strike="noStrike" cap="none" dirty="0">
                <a:solidFill>
                  <a:srgbClr val="5ACCA4"/>
                </a:solidFill>
                <a:latin typeface="Ubuntu"/>
                <a:ea typeface="Ubuntu"/>
                <a:cs typeface="Ubuntu"/>
                <a:sym typeface="Ubuntu"/>
              </a:rPr>
              <a:t>“</a:t>
            </a:r>
            <a:endParaRPr sz="1400" b="0" i="0" u="none" strike="noStrike" cap="none" dirty="0">
              <a:solidFill>
                <a:srgbClr val="000000"/>
              </a:solidFill>
              <a:latin typeface="Arial"/>
              <a:ea typeface="Arial"/>
              <a:cs typeface="Arial"/>
              <a:sym typeface="Arial"/>
            </a:endParaRPr>
          </a:p>
        </p:txBody>
      </p:sp>
      <p:sp>
        <p:nvSpPr>
          <p:cNvPr id="253" name="Google Shape;253;p13"/>
          <p:cNvSpPr txBox="1"/>
          <p:nvPr/>
        </p:nvSpPr>
        <p:spPr>
          <a:xfrm>
            <a:off x="10069509" y="4243243"/>
            <a:ext cx="1087118"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600"/>
              <a:buFont typeface="Arial"/>
              <a:buNone/>
            </a:pPr>
            <a:r>
              <a:rPr lang="es-CO" sz="9600" b="1" i="0" u="none" strike="noStrike" cap="none" dirty="0">
                <a:solidFill>
                  <a:srgbClr val="5ACCA4"/>
                </a:solidFill>
                <a:latin typeface="Ubuntu"/>
                <a:ea typeface="Ubuntu"/>
                <a:cs typeface="Ubuntu"/>
                <a:sym typeface="Ubuntu"/>
              </a:rPr>
              <a:t>”</a:t>
            </a:r>
            <a:endParaRPr sz="1400" b="0" i="0" u="none" strike="noStrike" cap="none" dirty="0">
              <a:solidFill>
                <a:srgbClr val="000000"/>
              </a:solidFill>
              <a:latin typeface="Arial"/>
              <a:ea typeface="Arial"/>
              <a:cs typeface="Arial"/>
              <a:sym typeface="Arial"/>
            </a:endParaRPr>
          </a:p>
        </p:txBody>
      </p:sp>
      <p:pic>
        <p:nvPicPr>
          <p:cNvPr id="254" name="Google Shape;254;p13"/>
          <p:cNvPicPr preferRelativeResize="0"/>
          <p:nvPr/>
        </p:nvPicPr>
        <p:blipFill rotWithShape="1">
          <a:blip r:embed="rId4">
            <a:alphaModFix/>
          </a:blip>
          <a:srcRect l="16254"/>
          <a:stretch/>
        </p:blipFill>
        <p:spPr>
          <a:xfrm>
            <a:off x="0" y="640726"/>
            <a:ext cx="3139444" cy="5842000"/>
          </a:xfrm>
          <a:prstGeom prst="rect">
            <a:avLst/>
          </a:prstGeom>
          <a:noFill/>
          <a:ln>
            <a:noFill/>
          </a:ln>
        </p:spPr>
      </p:pic>
      <p:pic>
        <p:nvPicPr>
          <p:cNvPr id="255" name="Google Shape;255;p13"/>
          <p:cNvPicPr preferRelativeResize="0"/>
          <p:nvPr/>
        </p:nvPicPr>
        <p:blipFill rotWithShape="1">
          <a:blip r:embed="rId5">
            <a:alphaModFix/>
          </a:blip>
          <a:srcRect/>
          <a:stretch/>
        </p:blipFill>
        <p:spPr>
          <a:xfrm>
            <a:off x="11039707" y="397102"/>
            <a:ext cx="724829" cy="208823"/>
          </a:xfrm>
          <a:prstGeom prst="rect">
            <a:avLst/>
          </a:prstGeom>
          <a:noFill/>
          <a:ln>
            <a:noFill/>
          </a:ln>
        </p:spPr>
      </p:pic>
      <p:sp>
        <p:nvSpPr>
          <p:cNvPr id="4" name="CuadroTexto 3">
            <a:extLst>
              <a:ext uri="{FF2B5EF4-FFF2-40B4-BE49-F238E27FC236}">
                <a16:creationId xmlns:a16="http://schemas.microsoft.com/office/drawing/2014/main" id="{A02EB528-B5A5-AD29-8D20-B1F5B7007A85}"/>
              </a:ext>
            </a:extLst>
          </p:cNvPr>
          <p:cNvSpPr txBox="1"/>
          <p:nvPr/>
        </p:nvSpPr>
        <p:spPr>
          <a:xfrm flipH="1">
            <a:off x="3403854" y="1305087"/>
            <a:ext cx="6665654" cy="3416320"/>
          </a:xfrm>
          <a:prstGeom prst="rect">
            <a:avLst/>
          </a:prstGeom>
          <a:noFill/>
        </p:spPr>
        <p:txBody>
          <a:bodyPr wrap="square" rtlCol="0">
            <a:spAutoFit/>
          </a:bodyPr>
          <a:lstStyle/>
          <a:p>
            <a:pPr algn="just"/>
            <a:r>
              <a:rPr lang="es-MX" sz="2400" dirty="0">
                <a:solidFill>
                  <a:schemeClr val="bg1"/>
                </a:solidFill>
                <a:latin typeface="Ubuntu" panose="020B0504030602030204" pitchFamily="34" charset="0"/>
              </a:rPr>
              <a:t>La regla </a:t>
            </a:r>
            <a:r>
              <a:rPr lang="es-MX" sz="2400" dirty="0">
                <a:solidFill>
                  <a:schemeClr val="bg1"/>
                </a:solidFill>
                <a:highlight>
                  <a:srgbClr val="FF00FF"/>
                </a:highlight>
                <a:latin typeface="Ubuntu" panose="020B0504030602030204" pitchFamily="34" charset="0"/>
              </a:rPr>
              <a:t>@layer </a:t>
            </a:r>
            <a:r>
              <a:rPr lang="es-MX" sz="2400" dirty="0">
                <a:solidFill>
                  <a:schemeClr val="bg1"/>
                </a:solidFill>
                <a:latin typeface="Ubuntu" panose="020B0504030602030204" pitchFamily="34" charset="0"/>
              </a:rPr>
              <a:t>de CSS, permite declarar una capa de cascada. Estas capas son muy similares y funcionan de forma muy parecida a las capas de cualquier editor gráfico. Permiten agrupar código CSS en el interior de una capa, y finalmente, fusionarlo todo manteniendo el orden especificado, algo que puede hacer mucho más fácil el organizar CSS, </a:t>
            </a:r>
            <a:r>
              <a:rPr lang="es-MX" sz="2400" dirty="0" err="1">
                <a:solidFill>
                  <a:schemeClr val="bg1"/>
                </a:solidFill>
                <a:latin typeface="Ubuntu" panose="020B0504030602030204" pitchFamily="34" charset="0"/>
              </a:rPr>
              <a:t>sobretodo</a:t>
            </a:r>
            <a:r>
              <a:rPr lang="es-MX" sz="2400" dirty="0">
                <a:solidFill>
                  <a:schemeClr val="bg1"/>
                </a:solidFill>
                <a:latin typeface="Ubuntu" panose="020B0504030602030204" pitchFamily="34" charset="0"/>
              </a:rPr>
              <a:t> de cara a la especificidad.</a:t>
            </a:r>
            <a:endParaRPr lang="es-CO" sz="2400" dirty="0">
              <a:solidFill>
                <a:schemeClr val="bg1"/>
              </a:solidFill>
              <a:latin typeface="Ubuntu" panose="020B0504030602030204" pitchFamily="34" charset="0"/>
            </a:endParaRPr>
          </a:p>
        </p:txBody>
      </p:sp>
    </p:spTree>
    <p:extLst>
      <p:ext uri="{BB962C8B-B14F-4D97-AF65-F5344CB8AC3E}">
        <p14:creationId xmlns:p14="http://schemas.microsoft.com/office/powerpoint/2010/main" val="3809604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
        <p:cNvGrpSpPr/>
        <p:nvPr/>
      </p:nvGrpSpPr>
      <p:grpSpPr>
        <a:xfrm>
          <a:off x="0" y="0"/>
          <a:ext cx="0" cy="0"/>
          <a:chOff x="0" y="0"/>
          <a:chExt cx="0" cy="0"/>
        </a:xfrm>
      </p:grpSpPr>
      <p:pic>
        <p:nvPicPr>
          <p:cNvPr id="137" name="Google Shape;137;p6"/>
          <p:cNvPicPr preferRelativeResize="0"/>
          <p:nvPr/>
        </p:nvPicPr>
        <p:blipFill rotWithShape="1">
          <a:blip r:embed="rId3">
            <a:alphaModFix/>
          </a:blip>
          <a:srcRect r="40739"/>
          <a:stretch/>
        </p:blipFill>
        <p:spPr>
          <a:xfrm flipH="1">
            <a:off x="0" y="-20112"/>
            <a:ext cx="9206172" cy="6888813"/>
          </a:xfrm>
          <a:prstGeom prst="rect">
            <a:avLst/>
          </a:prstGeom>
          <a:noFill/>
          <a:ln>
            <a:noFill/>
          </a:ln>
        </p:spPr>
      </p:pic>
      <p:pic>
        <p:nvPicPr>
          <p:cNvPr id="2" name="Google Shape;118;p4">
            <a:extLst>
              <a:ext uri="{FF2B5EF4-FFF2-40B4-BE49-F238E27FC236}">
                <a16:creationId xmlns:a16="http://schemas.microsoft.com/office/drawing/2014/main" id="{9661F057-8A48-163E-8C21-2AA25E85ABF3}"/>
              </a:ext>
            </a:extLst>
          </p:cNvPr>
          <p:cNvPicPr preferRelativeResize="0"/>
          <p:nvPr/>
        </p:nvPicPr>
        <p:blipFill rotWithShape="1">
          <a:blip r:embed="rId4">
            <a:alphaModFix/>
          </a:blip>
          <a:srcRect/>
          <a:stretch/>
        </p:blipFill>
        <p:spPr>
          <a:xfrm>
            <a:off x="11039707" y="397102"/>
            <a:ext cx="724829" cy="208823"/>
          </a:xfrm>
          <a:prstGeom prst="rect">
            <a:avLst/>
          </a:prstGeom>
          <a:noFill/>
          <a:ln>
            <a:noFill/>
          </a:ln>
        </p:spPr>
      </p:pic>
      <p:pic>
        <p:nvPicPr>
          <p:cNvPr id="170" name="Google Shape;170;p6"/>
          <p:cNvPicPr preferRelativeResize="0"/>
          <p:nvPr/>
        </p:nvPicPr>
        <p:blipFill rotWithShape="1">
          <a:blip r:embed="rId5">
            <a:alphaModFix/>
          </a:blip>
          <a:srcRect/>
          <a:stretch/>
        </p:blipFill>
        <p:spPr>
          <a:xfrm>
            <a:off x="10099407" y="4867931"/>
            <a:ext cx="3330258" cy="1411500"/>
          </a:xfrm>
          <a:prstGeom prst="rect">
            <a:avLst/>
          </a:prstGeom>
          <a:noFill/>
          <a:ln>
            <a:noFill/>
          </a:ln>
        </p:spPr>
      </p:pic>
      <p:sp>
        <p:nvSpPr>
          <p:cNvPr id="4" name="Google Shape;120;p4">
            <a:extLst>
              <a:ext uri="{FF2B5EF4-FFF2-40B4-BE49-F238E27FC236}">
                <a16:creationId xmlns:a16="http://schemas.microsoft.com/office/drawing/2014/main" id="{907ABB71-B719-6E4B-4792-16F4F069A1DA}"/>
              </a:ext>
            </a:extLst>
          </p:cNvPr>
          <p:cNvSpPr txBox="1"/>
          <p:nvPr/>
        </p:nvSpPr>
        <p:spPr>
          <a:xfrm>
            <a:off x="578458" y="397102"/>
            <a:ext cx="5146481"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1" i="0" u="none" strike="noStrike" cap="none" dirty="0">
                <a:solidFill>
                  <a:schemeClr val="bg1"/>
                </a:solidFill>
                <a:latin typeface="Ubuntu"/>
                <a:ea typeface="Arial"/>
                <a:cs typeface="Arial"/>
                <a:sym typeface="Ubuntu"/>
              </a:rPr>
              <a:t>Reglas</a:t>
            </a:r>
            <a:endParaRPr sz="1400" b="0" i="0" u="none" strike="noStrike" cap="none" dirty="0">
              <a:solidFill>
                <a:schemeClr val="bg1"/>
              </a:solidFill>
              <a:latin typeface="Arial"/>
              <a:ea typeface="Arial"/>
              <a:cs typeface="Arial"/>
              <a:sym typeface="Arial"/>
            </a:endParaRPr>
          </a:p>
        </p:txBody>
      </p:sp>
      <p:sp>
        <p:nvSpPr>
          <p:cNvPr id="6" name="CuadroTexto 5">
            <a:extLst>
              <a:ext uri="{FF2B5EF4-FFF2-40B4-BE49-F238E27FC236}">
                <a16:creationId xmlns:a16="http://schemas.microsoft.com/office/drawing/2014/main" id="{CD38EB88-C83D-33AF-91F5-5DAC744E0FDF}"/>
              </a:ext>
            </a:extLst>
          </p:cNvPr>
          <p:cNvSpPr txBox="1"/>
          <p:nvPr/>
        </p:nvSpPr>
        <p:spPr>
          <a:xfrm>
            <a:off x="578458" y="966448"/>
            <a:ext cx="3079141" cy="400110"/>
          </a:xfrm>
          <a:prstGeom prst="rect">
            <a:avLst/>
          </a:prstGeom>
          <a:noFill/>
        </p:spPr>
        <p:txBody>
          <a:bodyPr wrap="square" rtlCol="0">
            <a:spAutoFit/>
          </a:bodyPr>
          <a:lstStyle/>
          <a:p>
            <a:r>
              <a:rPr lang="es-CO" sz="2000" dirty="0">
                <a:solidFill>
                  <a:schemeClr val="bg1"/>
                </a:solidFill>
                <a:latin typeface="Ubuntu" panose="020B0504030602030204" pitchFamily="34" charset="0"/>
                <a:hlinkClick r:id="rId6"/>
              </a:rPr>
              <a:t>@layer</a:t>
            </a:r>
            <a:endParaRPr lang="es-CO" sz="2000" dirty="0">
              <a:solidFill>
                <a:schemeClr val="bg1"/>
              </a:solidFill>
              <a:latin typeface="Ubuntu" panose="020B0504030602030204" pitchFamily="34" charset="0"/>
            </a:endParaRPr>
          </a:p>
        </p:txBody>
      </p:sp>
      <p:pic>
        <p:nvPicPr>
          <p:cNvPr id="5" name="Imagen 4">
            <a:extLst>
              <a:ext uri="{FF2B5EF4-FFF2-40B4-BE49-F238E27FC236}">
                <a16:creationId xmlns:a16="http://schemas.microsoft.com/office/drawing/2014/main" id="{FD78AF85-7C4E-BEF6-C5CA-4D19369EF94F}"/>
              </a:ext>
            </a:extLst>
          </p:cNvPr>
          <p:cNvPicPr>
            <a:picLocks noChangeAspect="1"/>
          </p:cNvPicPr>
          <p:nvPr/>
        </p:nvPicPr>
        <p:blipFill>
          <a:blip r:embed="rId7"/>
          <a:stretch>
            <a:fillRect/>
          </a:stretch>
        </p:blipFill>
        <p:spPr>
          <a:xfrm>
            <a:off x="3738990" y="732108"/>
            <a:ext cx="4481586" cy="2562547"/>
          </a:xfrm>
          <a:prstGeom prst="rect">
            <a:avLst/>
          </a:prstGeom>
        </p:spPr>
      </p:pic>
      <p:graphicFrame>
        <p:nvGraphicFramePr>
          <p:cNvPr id="7" name="Tabla 7">
            <a:extLst>
              <a:ext uri="{FF2B5EF4-FFF2-40B4-BE49-F238E27FC236}">
                <a16:creationId xmlns:a16="http://schemas.microsoft.com/office/drawing/2014/main" id="{A151081C-21E4-4C70-6E24-4E2CEB1C7447}"/>
              </a:ext>
            </a:extLst>
          </p:cNvPr>
          <p:cNvGraphicFramePr>
            <a:graphicFrameLocks noGrp="1"/>
          </p:cNvGraphicFramePr>
          <p:nvPr>
            <p:extLst>
              <p:ext uri="{D42A27DB-BD31-4B8C-83A1-F6EECF244321}">
                <p14:modId xmlns:p14="http://schemas.microsoft.com/office/powerpoint/2010/main" val="134365374"/>
              </p:ext>
            </p:extLst>
          </p:nvPr>
        </p:nvGraphicFramePr>
        <p:xfrm>
          <a:off x="1915783" y="3702458"/>
          <a:ext cx="8128000" cy="2758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84061857"/>
                    </a:ext>
                  </a:extLst>
                </a:gridCol>
                <a:gridCol w="4064000">
                  <a:extLst>
                    <a:ext uri="{9D8B030D-6E8A-4147-A177-3AD203B41FA5}">
                      <a16:colId xmlns:a16="http://schemas.microsoft.com/office/drawing/2014/main" val="393282062"/>
                    </a:ext>
                  </a:extLst>
                </a:gridCol>
              </a:tblGrid>
              <a:tr h="370840">
                <a:tc>
                  <a:txBody>
                    <a:bodyPr/>
                    <a:lstStyle/>
                    <a:p>
                      <a:r>
                        <a:rPr lang="es-CO" b="1" dirty="0">
                          <a:solidFill>
                            <a:srgbClr val="FFFFFF"/>
                          </a:solidFill>
                          <a:effectLst/>
                          <a:latin typeface="Ubuntu" panose="020B0504030602030204" pitchFamily="34" charset="0"/>
                        </a:rPr>
                        <a:t>Formato</a:t>
                      </a:r>
                    </a:p>
                  </a:txBody>
                  <a:tcPr marL="60960" marR="60960" marT="60960" marB="60960" anchor="ctr"/>
                </a:tc>
                <a:tc>
                  <a:txBody>
                    <a:bodyPr/>
                    <a:lstStyle/>
                    <a:p>
                      <a:r>
                        <a:rPr lang="es-CO" b="1">
                          <a:solidFill>
                            <a:srgbClr val="FFFFFF"/>
                          </a:solidFill>
                          <a:effectLst/>
                          <a:latin typeface="Ubuntu" panose="020B0504030602030204" pitchFamily="34" charset="0"/>
                        </a:rPr>
                        <a:t>Descripción</a:t>
                      </a:r>
                    </a:p>
                  </a:txBody>
                  <a:tcPr marL="60960" marR="60960" marT="60960" marB="60960" anchor="ctr"/>
                </a:tc>
                <a:extLst>
                  <a:ext uri="{0D108BD9-81ED-4DB2-BD59-A6C34878D82A}">
                    <a16:rowId xmlns:a16="http://schemas.microsoft.com/office/drawing/2014/main" val="1408060226"/>
                  </a:ext>
                </a:extLst>
              </a:tr>
              <a:tr h="370840">
                <a:tc>
                  <a:txBody>
                    <a:bodyPr/>
                    <a:lstStyle/>
                    <a:p>
                      <a:r>
                        <a:rPr lang="es-CO" dirty="0">
                          <a:effectLst/>
                          <a:latin typeface="Ubuntu" panose="020B0504030602030204" pitchFamily="34" charset="0"/>
                        </a:rPr>
                        <a:t>@layer</a:t>
                      </a:r>
                    </a:p>
                  </a:txBody>
                  <a:tcPr marL="60960" marR="60960" marT="60960" marB="60960" anchor="ctr"/>
                </a:tc>
                <a:tc>
                  <a:txBody>
                    <a:bodyPr/>
                    <a:lstStyle/>
                    <a:p>
                      <a:r>
                        <a:rPr lang="es-MX">
                          <a:effectLst/>
                          <a:latin typeface="Ubuntu" panose="020B0504030602030204" pitchFamily="34" charset="0"/>
                        </a:rPr>
                        <a:t>Crea una capa CSS anónima (</a:t>
                      </a:r>
                      <a:r>
                        <a:rPr lang="es-MX" b="0" i="0" u="none" strike="noStrike">
                          <a:effectLst/>
                          <a:latin typeface="Ubuntu" panose="020B0504030602030204" pitchFamily="34" charset="0"/>
                        </a:rPr>
                        <a:t>sin nombre</a:t>
                      </a:r>
                      <a:r>
                        <a:rPr lang="es-MX">
                          <a:effectLst/>
                          <a:latin typeface="Ubuntu" panose="020B0504030602030204" pitchFamily="34" charset="0"/>
                        </a:rPr>
                        <a:t>).</a:t>
                      </a:r>
                    </a:p>
                  </a:txBody>
                  <a:tcPr marL="60960" marR="60960" marT="60960" marB="60960" anchor="ctr"/>
                </a:tc>
                <a:extLst>
                  <a:ext uri="{0D108BD9-81ED-4DB2-BD59-A6C34878D82A}">
                    <a16:rowId xmlns:a16="http://schemas.microsoft.com/office/drawing/2014/main" val="462388423"/>
                  </a:ext>
                </a:extLst>
              </a:tr>
              <a:tr h="370840">
                <a:tc>
                  <a:txBody>
                    <a:bodyPr/>
                    <a:lstStyle/>
                    <a:p>
                      <a:r>
                        <a:rPr lang="es-CO">
                          <a:effectLst/>
                          <a:latin typeface="Ubuntu" panose="020B0504030602030204" pitchFamily="34" charset="0"/>
                        </a:rPr>
                        <a:t>@layer </a:t>
                      </a:r>
                      <a:r>
                        <a:rPr lang="es-CO" b="0" i="0" u="none" strike="noStrike">
                          <a:effectLst/>
                          <a:latin typeface="Ubuntu" panose="020B0504030602030204" pitchFamily="34" charset="0"/>
                        </a:rPr>
                        <a:t>nombre</a:t>
                      </a:r>
                      <a:endParaRPr lang="es-CO">
                        <a:effectLst/>
                        <a:latin typeface="Ubuntu" panose="020B0504030602030204" pitchFamily="34" charset="0"/>
                      </a:endParaRPr>
                    </a:p>
                  </a:txBody>
                  <a:tcPr marL="60960" marR="60960" marT="60960" marB="60960" anchor="ctr"/>
                </a:tc>
                <a:tc>
                  <a:txBody>
                    <a:bodyPr/>
                    <a:lstStyle/>
                    <a:p>
                      <a:r>
                        <a:rPr lang="es-MX">
                          <a:effectLst/>
                          <a:latin typeface="Ubuntu" panose="020B0504030602030204" pitchFamily="34" charset="0"/>
                        </a:rPr>
                        <a:t>Crea una capa CSS con el nombre indicado.</a:t>
                      </a:r>
                    </a:p>
                  </a:txBody>
                  <a:tcPr marL="60960" marR="60960" marT="60960" marB="60960" anchor="ctr"/>
                </a:tc>
                <a:extLst>
                  <a:ext uri="{0D108BD9-81ED-4DB2-BD59-A6C34878D82A}">
                    <a16:rowId xmlns:a16="http://schemas.microsoft.com/office/drawing/2014/main" val="2971425952"/>
                  </a:ext>
                </a:extLst>
              </a:tr>
              <a:tr h="370840">
                <a:tc>
                  <a:txBody>
                    <a:bodyPr/>
                    <a:lstStyle/>
                    <a:p>
                      <a:r>
                        <a:rPr lang="es-CO">
                          <a:effectLst/>
                          <a:latin typeface="Ubuntu" panose="020B0504030602030204" pitchFamily="34" charset="0"/>
                        </a:rPr>
                        <a:t>@layer </a:t>
                      </a:r>
                      <a:r>
                        <a:rPr lang="es-CO" b="0" i="0" u="none" strike="noStrike">
                          <a:effectLst/>
                          <a:latin typeface="Ubuntu" panose="020B0504030602030204" pitchFamily="34" charset="0"/>
                        </a:rPr>
                        <a:t>nombre.subcapa</a:t>
                      </a:r>
                      <a:endParaRPr lang="es-CO">
                        <a:effectLst/>
                        <a:latin typeface="Ubuntu" panose="020B0504030602030204" pitchFamily="34" charset="0"/>
                      </a:endParaRPr>
                    </a:p>
                  </a:txBody>
                  <a:tcPr marL="60960" marR="60960" marT="60960" marB="60960" anchor="ctr"/>
                </a:tc>
                <a:tc>
                  <a:txBody>
                    <a:bodyPr/>
                    <a:lstStyle/>
                    <a:p>
                      <a:r>
                        <a:rPr lang="es-MX">
                          <a:effectLst/>
                          <a:latin typeface="Ubuntu" panose="020B0504030602030204" pitchFamily="34" charset="0"/>
                        </a:rPr>
                        <a:t>Crea una capa CSS con </a:t>
                      </a:r>
                      <a:r>
                        <a:rPr lang="es-MX" b="0" i="0" u="none" strike="noStrike">
                          <a:effectLst/>
                          <a:latin typeface="Ubuntu" panose="020B0504030602030204" pitchFamily="34" charset="0"/>
                        </a:rPr>
                        <a:t>nombre</a:t>
                      </a:r>
                      <a:r>
                        <a:rPr lang="es-MX">
                          <a:effectLst/>
                          <a:latin typeface="Ubuntu" panose="020B0504030602030204" pitchFamily="34" charset="0"/>
                        </a:rPr>
                        <a:t>, con una subcapa anidada </a:t>
                      </a:r>
                      <a:r>
                        <a:rPr lang="es-MX" b="0" i="0" u="none" strike="noStrike">
                          <a:effectLst/>
                          <a:latin typeface="Ubuntu" panose="020B0504030602030204" pitchFamily="34" charset="0"/>
                        </a:rPr>
                        <a:t>subcapa</a:t>
                      </a:r>
                      <a:r>
                        <a:rPr lang="es-MX">
                          <a:effectLst/>
                          <a:latin typeface="Ubuntu" panose="020B0504030602030204" pitchFamily="34" charset="0"/>
                        </a:rPr>
                        <a:t>.</a:t>
                      </a:r>
                    </a:p>
                  </a:txBody>
                  <a:tcPr marL="60960" marR="60960" marT="60960" marB="60960" anchor="ctr"/>
                </a:tc>
                <a:extLst>
                  <a:ext uri="{0D108BD9-81ED-4DB2-BD59-A6C34878D82A}">
                    <a16:rowId xmlns:a16="http://schemas.microsoft.com/office/drawing/2014/main" val="4139941311"/>
                  </a:ext>
                </a:extLst>
              </a:tr>
              <a:tr h="370840">
                <a:tc>
                  <a:txBody>
                    <a:bodyPr/>
                    <a:lstStyle/>
                    <a:p>
                      <a:r>
                        <a:rPr lang="es-CO">
                          <a:effectLst/>
                          <a:latin typeface="Ubuntu" panose="020B0504030602030204" pitchFamily="34" charset="0"/>
                        </a:rPr>
                        <a:t>@layer </a:t>
                      </a:r>
                      <a:r>
                        <a:rPr lang="es-CO" b="0" i="0" u="none" strike="noStrike">
                          <a:effectLst/>
                          <a:latin typeface="Ubuntu" panose="020B0504030602030204" pitchFamily="34" charset="0"/>
                        </a:rPr>
                        <a:t>nombre1</a:t>
                      </a:r>
                      <a:r>
                        <a:rPr lang="es-CO">
                          <a:effectLst/>
                          <a:latin typeface="Ubuntu" panose="020B0504030602030204" pitchFamily="34" charset="0"/>
                        </a:rPr>
                        <a:t>, </a:t>
                      </a:r>
                      <a:r>
                        <a:rPr lang="es-CO" b="0" i="0" u="none" strike="noStrike">
                          <a:effectLst/>
                          <a:latin typeface="Ubuntu" panose="020B0504030602030204" pitchFamily="34" charset="0"/>
                        </a:rPr>
                        <a:t>nombre2</a:t>
                      </a:r>
                      <a:r>
                        <a:rPr lang="es-CO">
                          <a:effectLst/>
                          <a:latin typeface="Ubuntu" panose="020B0504030602030204" pitchFamily="34" charset="0"/>
                        </a:rPr>
                        <a:t>, </a:t>
                      </a:r>
                      <a:r>
                        <a:rPr lang="es-CO" b="0" i="0" u="none" strike="noStrike">
                          <a:effectLst/>
                          <a:latin typeface="Ubuntu" panose="020B0504030602030204" pitchFamily="34" charset="0"/>
                        </a:rPr>
                        <a:t>nombre3</a:t>
                      </a:r>
                      <a:r>
                        <a:rPr lang="es-CO">
                          <a:effectLst/>
                          <a:latin typeface="Ubuntu" panose="020B0504030602030204" pitchFamily="34" charset="0"/>
                        </a:rPr>
                        <a:t>...</a:t>
                      </a:r>
                    </a:p>
                  </a:txBody>
                  <a:tcPr marL="60960" marR="60960" marT="60960" marB="60960" anchor="ctr"/>
                </a:tc>
                <a:tc>
                  <a:txBody>
                    <a:bodyPr/>
                    <a:lstStyle/>
                    <a:p>
                      <a:r>
                        <a:rPr lang="es-MX">
                          <a:effectLst/>
                          <a:latin typeface="Ubuntu" panose="020B0504030602030204" pitchFamily="34" charset="0"/>
                        </a:rPr>
                        <a:t>Declara y establece un orden para varias capas CSS.</a:t>
                      </a:r>
                    </a:p>
                  </a:txBody>
                  <a:tcPr marL="60960" marR="60960" marT="60960" marB="60960" anchor="ctr"/>
                </a:tc>
                <a:extLst>
                  <a:ext uri="{0D108BD9-81ED-4DB2-BD59-A6C34878D82A}">
                    <a16:rowId xmlns:a16="http://schemas.microsoft.com/office/drawing/2014/main" val="2713555152"/>
                  </a:ext>
                </a:extLst>
              </a:tr>
              <a:tr h="370840">
                <a:tc>
                  <a:txBody>
                    <a:bodyPr/>
                    <a:lstStyle/>
                    <a:p>
                      <a:r>
                        <a:rPr lang="es-CO" dirty="0">
                          <a:effectLst/>
                          <a:latin typeface="Ubuntu" panose="020B0504030602030204" pitchFamily="34" charset="0"/>
                        </a:rPr>
                        <a:t>@import(</a:t>
                      </a:r>
                      <a:r>
                        <a:rPr lang="es-CO" b="0" i="0" u="none" strike="noStrike" dirty="0">
                          <a:effectLst/>
                          <a:latin typeface="Ubuntu" panose="020B0504030602030204" pitchFamily="34" charset="0"/>
                        </a:rPr>
                        <a:t>fichero.css</a:t>
                      </a:r>
                      <a:r>
                        <a:rPr lang="es-CO" dirty="0">
                          <a:effectLst/>
                          <a:latin typeface="Ubuntu" panose="020B0504030602030204" pitchFamily="34" charset="0"/>
                        </a:rPr>
                        <a:t>) </a:t>
                      </a:r>
                      <a:r>
                        <a:rPr lang="es-CO" dirty="0" err="1">
                          <a:effectLst/>
                          <a:latin typeface="Ubuntu" panose="020B0504030602030204" pitchFamily="34" charset="0"/>
                        </a:rPr>
                        <a:t>layer</a:t>
                      </a:r>
                      <a:r>
                        <a:rPr lang="es-CO" dirty="0">
                          <a:effectLst/>
                          <a:latin typeface="Ubuntu" panose="020B0504030602030204" pitchFamily="34" charset="0"/>
                        </a:rPr>
                        <a:t>(</a:t>
                      </a:r>
                      <a:r>
                        <a:rPr lang="es-CO" b="0" i="0" u="none" strike="noStrike" dirty="0">
                          <a:effectLst/>
                          <a:latin typeface="Ubuntu" panose="020B0504030602030204" pitchFamily="34" charset="0"/>
                        </a:rPr>
                        <a:t>nombre</a:t>
                      </a:r>
                      <a:r>
                        <a:rPr lang="es-CO" dirty="0">
                          <a:effectLst/>
                          <a:latin typeface="Ubuntu" panose="020B0504030602030204" pitchFamily="34" charset="0"/>
                        </a:rPr>
                        <a:t>)</a:t>
                      </a:r>
                    </a:p>
                  </a:txBody>
                  <a:tcPr marL="60960" marR="60960" marT="60960" marB="60960" anchor="ctr"/>
                </a:tc>
                <a:tc>
                  <a:txBody>
                    <a:bodyPr/>
                    <a:lstStyle/>
                    <a:p>
                      <a:r>
                        <a:rPr lang="es-CO" dirty="0">
                          <a:effectLst/>
                          <a:latin typeface="Ubuntu" panose="020B0504030602030204" pitchFamily="34" charset="0"/>
                        </a:rPr>
                        <a:t>Importa un archivo CSS y lo introduce en la capa indicada.</a:t>
                      </a:r>
                    </a:p>
                  </a:txBody>
                  <a:tcPr marL="60960" marR="60960" marT="60960" marB="60960" anchor="ctr"/>
                </a:tc>
                <a:extLst>
                  <a:ext uri="{0D108BD9-81ED-4DB2-BD59-A6C34878D82A}">
                    <a16:rowId xmlns:a16="http://schemas.microsoft.com/office/drawing/2014/main" val="4129002956"/>
                  </a:ext>
                </a:extLst>
              </a:tr>
            </a:tbl>
          </a:graphicData>
        </a:graphic>
      </p:graphicFrame>
    </p:spTree>
    <p:extLst>
      <p:ext uri="{BB962C8B-B14F-4D97-AF65-F5344CB8AC3E}">
        <p14:creationId xmlns:p14="http://schemas.microsoft.com/office/powerpoint/2010/main" val="3449301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
        <p:cNvGrpSpPr/>
        <p:nvPr/>
      </p:nvGrpSpPr>
      <p:grpSpPr>
        <a:xfrm>
          <a:off x="0" y="0"/>
          <a:ext cx="0" cy="0"/>
          <a:chOff x="0" y="0"/>
          <a:chExt cx="0" cy="0"/>
        </a:xfrm>
      </p:grpSpPr>
      <p:pic>
        <p:nvPicPr>
          <p:cNvPr id="137" name="Google Shape;137;p6"/>
          <p:cNvPicPr preferRelativeResize="0"/>
          <p:nvPr/>
        </p:nvPicPr>
        <p:blipFill rotWithShape="1">
          <a:blip r:embed="rId3">
            <a:alphaModFix/>
          </a:blip>
          <a:srcRect r="40739"/>
          <a:stretch/>
        </p:blipFill>
        <p:spPr>
          <a:xfrm flipH="1">
            <a:off x="0" y="-20112"/>
            <a:ext cx="9206172" cy="6888813"/>
          </a:xfrm>
          <a:prstGeom prst="rect">
            <a:avLst/>
          </a:prstGeom>
          <a:noFill/>
          <a:ln>
            <a:noFill/>
          </a:ln>
        </p:spPr>
      </p:pic>
      <p:pic>
        <p:nvPicPr>
          <p:cNvPr id="2" name="Google Shape;118;p4">
            <a:extLst>
              <a:ext uri="{FF2B5EF4-FFF2-40B4-BE49-F238E27FC236}">
                <a16:creationId xmlns:a16="http://schemas.microsoft.com/office/drawing/2014/main" id="{9661F057-8A48-163E-8C21-2AA25E85ABF3}"/>
              </a:ext>
            </a:extLst>
          </p:cNvPr>
          <p:cNvPicPr preferRelativeResize="0"/>
          <p:nvPr/>
        </p:nvPicPr>
        <p:blipFill rotWithShape="1">
          <a:blip r:embed="rId4">
            <a:alphaModFix/>
          </a:blip>
          <a:srcRect/>
          <a:stretch/>
        </p:blipFill>
        <p:spPr>
          <a:xfrm>
            <a:off x="11039707" y="397102"/>
            <a:ext cx="724829" cy="208823"/>
          </a:xfrm>
          <a:prstGeom prst="rect">
            <a:avLst/>
          </a:prstGeom>
          <a:noFill/>
          <a:ln>
            <a:noFill/>
          </a:ln>
        </p:spPr>
      </p:pic>
      <p:pic>
        <p:nvPicPr>
          <p:cNvPr id="170" name="Google Shape;170;p6"/>
          <p:cNvPicPr preferRelativeResize="0"/>
          <p:nvPr/>
        </p:nvPicPr>
        <p:blipFill rotWithShape="1">
          <a:blip r:embed="rId5">
            <a:alphaModFix/>
          </a:blip>
          <a:srcRect/>
          <a:stretch/>
        </p:blipFill>
        <p:spPr>
          <a:xfrm>
            <a:off x="10099407" y="4867931"/>
            <a:ext cx="3330258" cy="1411500"/>
          </a:xfrm>
          <a:prstGeom prst="rect">
            <a:avLst/>
          </a:prstGeom>
          <a:noFill/>
          <a:ln>
            <a:noFill/>
          </a:ln>
        </p:spPr>
      </p:pic>
      <p:sp>
        <p:nvSpPr>
          <p:cNvPr id="8" name="Google Shape;120;p4">
            <a:extLst>
              <a:ext uri="{FF2B5EF4-FFF2-40B4-BE49-F238E27FC236}">
                <a16:creationId xmlns:a16="http://schemas.microsoft.com/office/drawing/2014/main" id="{C65828EE-2E2C-3A12-CEB5-3B3FF5D37E11}"/>
              </a:ext>
            </a:extLst>
          </p:cNvPr>
          <p:cNvSpPr txBox="1"/>
          <p:nvPr/>
        </p:nvSpPr>
        <p:spPr>
          <a:xfrm>
            <a:off x="578458" y="397102"/>
            <a:ext cx="5146481"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1" dirty="0">
                <a:solidFill>
                  <a:schemeClr val="bg1"/>
                </a:solidFill>
                <a:latin typeface="Ubuntu"/>
                <a:sym typeface="Ubuntu"/>
              </a:rPr>
              <a:t>Reglas</a:t>
            </a:r>
            <a:endParaRPr sz="1400" b="0" i="0" u="none" strike="noStrike" cap="none" dirty="0">
              <a:solidFill>
                <a:schemeClr val="bg1"/>
              </a:solidFill>
              <a:latin typeface="Arial"/>
              <a:ea typeface="Arial"/>
              <a:cs typeface="Arial"/>
              <a:sym typeface="Arial"/>
            </a:endParaRPr>
          </a:p>
        </p:txBody>
      </p:sp>
      <p:sp>
        <p:nvSpPr>
          <p:cNvPr id="10" name="CuadroTexto 9">
            <a:extLst>
              <a:ext uri="{FF2B5EF4-FFF2-40B4-BE49-F238E27FC236}">
                <a16:creationId xmlns:a16="http://schemas.microsoft.com/office/drawing/2014/main" id="{B0EB441A-2A08-C662-7DAE-065F40320E8F}"/>
              </a:ext>
            </a:extLst>
          </p:cNvPr>
          <p:cNvSpPr txBox="1"/>
          <p:nvPr/>
        </p:nvSpPr>
        <p:spPr>
          <a:xfrm>
            <a:off x="578458" y="966448"/>
            <a:ext cx="3079141" cy="400110"/>
          </a:xfrm>
          <a:prstGeom prst="rect">
            <a:avLst/>
          </a:prstGeom>
          <a:noFill/>
        </p:spPr>
        <p:txBody>
          <a:bodyPr wrap="square" rtlCol="0">
            <a:spAutoFit/>
          </a:bodyPr>
          <a:lstStyle/>
          <a:p>
            <a:r>
              <a:rPr lang="es-CO" sz="2000" dirty="0">
                <a:solidFill>
                  <a:schemeClr val="bg1"/>
                </a:solidFill>
                <a:latin typeface="Ubuntu" panose="020B0504030602030204" pitchFamily="34" charset="0"/>
              </a:rPr>
              <a:t>@layer</a:t>
            </a:r>
          </a:p>
        </p:txBody>
      </p:sp>
      <p:sp>
        <p:nvSpPr>
          <p:cNvPr id="11" name="CuadroTexto 10">
            <a:extLst>
              <a:ext uri="{FF2B5EF4-FFF2-40B4-BE49-F238E27FC236}">
                <a16:creationId xmlns:a16="http://schemas.microsoft.com/office/drawing/2014/main" id="{EAA53AE7-38E9-216F-068F-1DEBAA92E4FC}"/>
              </a:ext>
            </a:extLst>
          </p:cNvPr>
          <p:cNvSpPr txBox="1"/>
          <p:nvPr/>
        </p:nvSpPr>
        <p:spPr>
          <a:xfrm>
            <a:off x="578458" y="1366517"/>
            <a:ext cx="9074332" cy="369332"/>
          </a:xfrm>
          <a:prstGeom prst="rect">
            <a:avLst/>
          </a:prstGeom>
          <a:noFill/>
        </p:spPr>
        <p:txBody>
          <a:bodyPr wrap="square">
            <a:spAutoFit/>
          </a:bodyPr>
          <a:lstStyle/>
          <a:p>
            <a:r>
              <a:rPr lang="es-CO" sz="1800" dirty="0">
                <a:solidFill>
                  <a:srgbClr val="181E4B"/>
                </a:solidFill>
                <a:latin typeface="Ubuntu" panose="020B0504030602030204" pitchFamily="34" charset="0"/>
              </a:rPr>
              <a:t>Utilizando la regla @layer podemos crear una capa CSS con un nombre determinado</a:t>
            </a:r>
          </a:p>
        </p:txBody>
      </p:sp>
      <p:pic>
        <p:nvPicPr>
          <p:cNvPr id="13" name="Imagen 12">
            <a:extLst>
              <a:ext uri="{FF2B5EF4-FFF2-40B4-BE49-F238E27FC236}">
                <a16:creationId xmlns:a16="http://schemas.microsoft.com/office/drawing/2014/main" id="{3BDE949D-0E80-7EC7-CBC4-DB8863876DD3}"/>
              </a:ext>
            </a:extLst>
          </p:cNvPr>
          <p:cNvPicPr>
            <a:picLocks noChangeAspect="1"/>
          </p:cNvPicPr>
          <p:nvPr/>
        </p:nvPicPr>
        <p:blipFill>
          <a:blip r:embed="rId6"/>
          <a:stretch>
            <a:fillRect/>
          </a:stretch>
        </p:blipFill>
        <p:spPr>
          <a:xfrm>
            <a:off x="3859623" y="2233540"/>
            <a:ext cx="4472754" cy="2998778"/>
          </a:xfrm>
          <a:prstGeom prst="rect">
            <a:avLst/>
          </a:prstGeom>
        </p:spPr>
      </p:pic>
    </p:spTree>
    <p:extLst>
      <p:ext uri="{BB962C8B-B14F-4D97-AF65-F5344CB8AC3E}">
        <p14:creationId xmlns:p14="http://schemas.microsoft.com/office/powerpoint/2010/main" val="937273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4"/>
        <p:cNvGrpSpPr/>
        <p:nvPr/>
      </p:nvGrpSpPr>
      <p:grpSpPr>
        <a:xfrm>
          <a:off x="0" y="0"/>
          <a:ext cx="0" cy="0"/>
          <a:chOff x="0" y="0"/>
          <a:chExt cx="0" cy="0"/>
        </a:xfrm>
      </p:grpSpPr>
      <p:pic>
        <p:nvPicPr>
          <p:cNvPr id="195" name="Google Shape;195;p9"/>
          <p:cNvPicPr preferRelativeResize="0"/>
          <p:nvPr/>
        </p:nvPicPr>
        <p:blipFill rotWithShape="1">
          <a:blip r:embed="rId3">
            <a:alphaModFix/>
          </a:blip>
          <a:srcRect t="753" r="79423"/>
          <a:stretch/>
        </p:blipFill>
        <p:spPr>
          <a:xfrm rot="10800000">
            <a:off x="1" y="1854"/>
            <a:ext cx="8335616" cy="6858000"/>
          </a:xfrm>
          <a:prstGeom prst="rect">
            <a:avLst/>
          </a:prstGeom>
          <a:noFill/>
          <a:ln>
            <a:noFill/>
          </a:ln>
        </p:spPr>
      </p:pic>
      <p:pic>
        <p:nvPicPr>
          <p:cNvPr id="198" name="Google Shape;198;p9"/>
          <p:cNvPicPr preferRelativeResize="0"/>
          <p:nvPr/>
        </p:nvPicPr>
        <p:blipFill rotWithShape="1">
          <a:blip r:embed="rId3">
            <a:alphaModFix/>
          </a:blip>
          <a:srcRect t="753" r="79423"/>
          <a:stretch/>
        </p:blipFill>
        <p:spPr>
          <a:xfrm>
            <a:off x="5482791" y="0"/>
            <a:ext cx="6656200" cy="6858000"/>
          </a:xfrm>
          <a:prstGeom prst="rect">
            <a:avLst/>
          </a:prstGeom>
          <a:noFill/>
          <a:ln>
            <a:noFill/>
          </a:ln>
        </p:spPr>
      </p:pic>
      <p:pic>
        <p:nvPicPr>
          <p:cNvPr id="201" name="Google Shape;201;p9"/>
          <p:cNvPicPr preferRelativeResize="0"/>
          <p:nvPr/>
        </p:nvPicPr>
        <p:blipFill rotWithShape="1">
          <a:blip r:embed="rId4">
            <a:alphaModFix/>
          </a:blip>
          <a:srcRect/>
          <a:stretch/>
        </p:blipFill>
        <p:spPr>
          <a:xfrm>
            <a:off x="11039707" y="397102"/>
            <a:ext cx="724829" cy="208823"/>
          </a:xfrm>
          <a:prstGeom prst="rect">
            <a:avLst/>
          </a:prstGeom>
          <a:noFill/>
          <a:ln>
            <a:noFill/>
          </a:ln>
        </p:spPr>
      </p:pic>
      <p:pic>
        <p:nvPicPr>
          <p:cNvPr id="2" name="Google Shape;177;p7">
            <a:extLst>
              <a:ext uri="{FF2B5EF4-FFF2-40B4-BE49-F238E27FC236}">
                <a16:creationId xmlns:a16="http://schemas.microsoft.com/office/drawing/2014/main" id="{D78E57F4-B259-0F22-B4DD-CFFE68DA8B81}"/>
              </a:ext>
            </a:extLst>
          </p:cNvPr>
          <p:cNvPicPr preferRelativeResize="0"/>
          <p:nvPr/>
        </p:nvPicPr>
        <p:blipFill rotWithShape="1">
          <a:blip r:embed="rId5">
            <a:alphaModFix/>
          </a:blip>
          <a:srcRect r="10997"/>
          <a:stretch/>
        </p:blipFill>
        <p:spPr>
          <a:xfrm>
            <a:off x="9666501" y="1474459"/>
            <a:ext cx="2625212" cy="5480654"/>
          </a:xfrm>
          <a:prstGeom prst="rect">
            <a:avLst/>
          </a:prstGeom>
          <a:noFill/>
          <a:ln>
            <a:noFill/>
          </a:ln>
        </p:spPr>
      </p:pic>
      <p:sp>
        <p:nvSpPr>
          <p:cNvPr id="8" name="Google Shape;120;p4">
            <a:extLst>
              <a:ext uri="{FF2B5EF4-FFF2-40B4-BE49-F238E27FC236}">
                <a16:creationId xmlns:a16="http://schemas.microsoft.com/office/drawing/2014/main" id="{270D8028-63DD-CEE1-B42A-3D72B66D67B7}"/>
              </a:ext>
            </a:extLst>
          </p:cNvPr>
          <p:cNvSpPr txBox="1"/>
          <p:nvPr/>
        </p:nvSpPr>
        <p:spPr>
          <a:xfrm>
            <a:off x="578458" y="397102"/>
            <a:ext cx="5146481"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1" i="0" u="none" strike="noStrike" cap="none" dirty="0">
                <a:solidFill>
                  <a:schemeClr val="bg1"/>
                </a:solidFill>
                <a:latin typeface="Ubuntu"/>
                <a:ea typeface="Arial"/>
                <a:cs typeface="Arial"/>
                <a:sym typeface="Ubuntu"/>
              </a:rPr>
              <a:t>Reglas</a:t>
            </a:r>
          </a:p>
        </p:txBody>
      </p:sp>
      <p:sp>
        <p:nvSpPr>
          <p:cNvPr id="11" name="CuadroTexto 10">
            <a:extLst>
              <a:ext uri="{FF2B5EF4-FFF2-40B4-BE49-F238E27FC236}">
                <a16:creationId xmlns:a16="http://schemas.microsoft.com/office/drawing/2014/main" id="{AD06930A-790F-9938-6C93-2472236982BE}"/>
              </a:ext>
            </a:extLst>
          </p:cNvPr>
          <p:cNvSpPr txBox="1"/>
          <p:nvPr/>
        </p:nvSpPr>
        <p:spPr>
          <a:xfrm>
            <a:off x="578458" y="966448"/>
            <a:ext cx="4904333" cy="400110"/>
          </a:xfrm>
          <a:prstGeom prst="rect">
            <a:avLst/>
          </a:prstGeom>
          <a:noFill/>
        </p:spPr>
        <p:txBody>
          <a:bodyPr wrap="square" rtlCol="0">
            <a:spAutoFit/>
          </a:bodyPr>
          <a:lstStyle/>
          <a:p>
            <a:r>
              <a:rPr lang="es-CO" sz="2000" dirty="0">
                <a:solidFill>
                  <a:schemeClr val="bg1"/>
                </a:solidFill>
                <a:latin typeface="Ubuntu" panose="020B0504030602030204" pitchFamily="34" charset="0"/>
              </a:rPr>
              <a:t>Orden de las capas</a:t>
            </a:r>
          </a:p>
        </p:txBody>
      </p:sp>
      <p:sp>
        <p:nvSpPr>
          <p:cNvPr id="4" name="CuadroTexto 3">
            <a:extLst>
              <a:ext uri="{FF2B5EF4-FFF2-40B4-BE49-F238E27FC236}">
                <a16:creationId xmlns:a16="http://schemas.microsoft.com/office/drawing/2014/main" id="{A8676DB6-47AB-F3E7-D203-A9B46446EF82}"/>
              </a:ext>
            </a:extLst>
          </p:cNvPr>
          <p:cNvSpPr txBox="1"/>
          <p:nvPr/>
        </p:nvSpPr>
        <p:spPr>
          <a:xfrm>
            <a:off x="578458" y="1428072"/>
            <a:ext cx="4218829" cy="1938992"/>
          </a:xfrm>
          <a:prstGeom prst="rect">
            <a:avLst/>
          </a:prstGeom>
          <a:noFill/>
        </p:spPr>
        <p:txBody>
          <a:bodyPr wrap="square" rtlCol="0">
            <a:spAutoFit/>
          </a:bodyPr>
          <a:lstStyle/>
          <a:p>
            <a:r>
              <a:rPr lang="es-MX" sz="2400" dirty="0">
                <a:solidFill>
                  <a:srgbClr val="181E4B"/>
                </a:solidFill>
                <a:latin typeface="Ubuntu" panose="020B0504030602030204" pitchFamily="34" charset="0"/>
              </a:rPr>
              <a:t>Podemos cambiar el orden de las capas, si establecemos una regla @layer con las diferentes capas separadas por coma.</a:t>
            </a:r>
            <a:endParaRPr lang="es-CO" sz="2400" dirty="0">
              <a:solidFill>
                <a:srgbClr val="181E4B"/>
              </a:solidFill>
              <a:latin typeface="Ubuntu" panose="020B0504030602030204" pitchFamily="34" charset="0"/>
            </a:endParaRPr>
          </a:p>
        </p:txBody>
      </p:sp>
      <p:pic>
        <p:nvPicPr>
          <p:cNvPr id="7" name="Imagen 6">
            <a:extLst>
              <a:ext uri="{FF2B5EF4-FFF2-40B4-BE49-F238E27FC236}">
                <a16:creationId xmlns:a16="http://schemas.microsoft.com/office/drawing/2014/main" id="{A4E78BA7-6B80-482F-E768-E5C857D06DA7}"/>
              </a:ext>
            </a:extLst>
          </p:cNvPr>
          <p:cNvPicPr>
            <a:picLocks noChangeAspect="1"/>
          </p:cNvPicPr>
          <p:nvPr/>
        </p:nvPicPr>
        <p:blipFill>
          <a:blip r:embed="rId6"/>
          <a:stretch>
            <a:fillRect/>
          </a:stretch>
        </p:blipFill>
        <p:spPr>
          <a:xfrm>
            <a:off x="5330069" y="371183"/>
            <a:ext cx="3874116" cy="6175408"/>
          </a:xfrm>
          <a:prstGeom prst="rect">
            <a:avLst/>
          </a:prstGeom>
        </p:spPr>
      </p:pic>
    </p:spTree>
    <p:extLst>
      <p:ext uri="{BB962C8B-B14F-4D97-AF65-F5344CB8AC3E}">
        <p14:creationId xmlns:p14="http://schemas.microsoft.com/office/powerpoint/2010/main" val="2861876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4"/>
        <p:cNvGrpSpPr/>
        <p:nvPr/>
      </p:nvGrpSpPr>
      <p:grpSpPr>
        <a:xfrm>
          <a:off x="0" y="0"/>
          <a:ext cx="0" cy="0"/>
          <a:chOff x="0" y="0"/>
          <a:chExt cx="0" cy="0"/>
        </a:xfrm>
      </p:grpSpPr>
      <p:pic>
        <p:nvPicPr>
          <p:cNvPr id="195" name="Google Shape;195;p9"/>
          <p:cNvPicPr preferRelativeResize="0"/>
          <p:nvPr/>
        </p:nvPicPr>
        <p:blipFill rotWithShape="1">
          <a:blip r:embed="rId3">
            <a:alphaModFix/>
          </a:blip>
          <a:srcRect t="753" r="79423"/>
          <a:stretch/>
        </p:blipFill>
        <p:spPr>
          <a:xfrm rot="10800000">
            <a:off x="-26505" y="1855"/>
            <a:ext cx="7487477" cy="6858000"/>
          </a:xfrm>
          <a:prstGeom prst="rect">
            <a:avLst/>
          </a:prstGeom>
          <a:noFill/>
          <a:ln>
            <a:noFill/>
          </a:ln>
        </p:spPr>
      </p:pic>
      <p:pic>
        <p:nvPicPr>
          <p:cNvPr id="198" name="Google Shape;198;p9"/>
          <p:cNvPicPr preferRelativeResize="0"/>
          <p:nvPr/>
        </p:nvPicPr>
        <p:blipFill rotWithShape="1">
          <a:blip r:embed="rId3">
            <a:alphaModFix/>
          </a:blip>
          <a:srcRect t="753" r="79423"/>
          <a:stretch/>
        </p:blipFill>
        <p:spPr>
          <a:xfrm>
            <a:off x="8985812" y="0"/>
            <a:ext cx="3206188" cy="6858000"/>
          </a:xfrm>
          <a:prstGeom prst="rect">
            <a:avLst/>
          </a:prstGeom>
          <a:noFill/>
          <a:ln>
            <a:noFill/>
          </a:ln>
        </p:spPr>
      </p:pic>
      <p:pic>
        <p:nvPicPr>
          <p:cNvPr id="201" name="Google Shape;201;p9"/>
          <p:cNvPicPr preferRelativeResize="0"/>
          <p:nvPr/>
        </p:nvPicPr>
        <p:blipFill rotWithShape="1">
          <a:blip r:embed="rId4">
            <a:alphaModFix/>
          </a:blip>
          <a:srcRect/>
          <a:stretch/>
        </p:blipFill>
        <p:spPr>
          <a:xfrm>
            <a:off x="11039707" y="397102"/>
            <a:ext cx="724829" cy="208823"/>
          </a:xfrm>
          <a:prstGeom prst="rect">
            <a:avLst/>
          </a:prstGeom>
          <a:noFill/>
          <a:ln>
            <a:noFill/>
          </a:ln>
        </p:spPr>
      </p:pic>
      <p:pic>
        <p:nvPicPr>
          <p:cNvPr id="2" name="Google Shape;177;p7">
            <a:extLst>
              <a:ext uri="{FF2B5EF4-FFF2-40B4-BE49-F238E27FC236}">
                <a16:creationId xmlns:a16="http://schemas.microsoft.com/office/drawing/2014/main" id="{D78E57F4-B259-0F22-B4DD-CFFE68DA8B81}"/>
              </a:ext>
            </a:extLst>
          </p:cNvPr>
          <p:cNvPicPr preferRelativeResize="0"/>
          <p:nvPr/>
        </p:nvPicPr>
        <p:blipFill rotWithShape="1">
          <a:blip r:embed="rId5">
            <a:alphaModFix/>
          </a:blip>
          <a:srcRect r="10997"/>
          <a:stretch/>
        </p:blipFill>
        <p:spPr>
          <a:xfrm>
            <a:off x="9586988" y="1540720"/>
            <a:ext cx="2625212" cy="5480654"/>
          </a:xfrm>
          <a:prstGeom prst="rect">
            <a:avLst/>
          </a:prstGeom>
          <a:noFill/>
          <a:ln>
            <a:noFill/>
          </a:ln>
        </p:spPr>
      </p:pic>
      <p:sp>
        <p:nvSpPr>
          <p:cNvPr id="10" name="Google Shape;120;p4">
            <a:extLst>
              <a:ext uri="{FF2B5EF4-FFF2-40B4-BE49-F238E27FC236}">
                <a16:creationId xmlns:a16="http://schemas.microsoft.com/office/drawing/2014/main" id="{CCAA95BC-11BA-F6EA-3A93-E4335CBE6EE6}"/>
              </a:ext>
            </a:extLst>
          </p:cNvPr>
          <p:cNvSpPr txBox="1"/>
          <p:nvPr/>
        </p:nvSpPr>
        <p:spPr>
          <a:xfrm>
            <a:off x="578458" y="397102"/>
            <a:ext cx="5146481"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1" i="0" u="none" strike="noStrike" cap="none" dirty="0">
                <a:solidFill>
                  <a:schemeClr val="bg1"/>
                </a:solidFill>
                <a:latin typeface="Ubuntu"/>
                <a:ea typeface="Arial"/>
                <a:cs typeface="Arial"/>
                <a:sym typeface="Ubuntu"/>
              </a:rPr>
              <a:t>Reglas</a:t>
            </a:r>
            <a:endParaRPr lang="es-CO" sz="1400" b="0" i="0" u="none" strike="noStrike" cap="none" dirty="0">
              <a:solidFill>
                <a:schemeClr val="bg1"/>
              </a:solidFill>
              <a:latin typeface="Arial"/>
              <a:ea typeface="Arial"/>
              <a:cs typeface="Arial"/>
              <a:sym typeface="Arial"/>
            </a:endParaRPr>
          </a:p>
        </p:txBody>
      </p:sp>
      <p:sp>
        <p:nvSpPr>
          <p:cNvPr id="11" name="CuadroTexto 10">
            <a:extLst>
              <a:ext uri="{FF2B5EF4-FFF2-40B4-BE49-F238E27FC236}">
                <a16:creationId xmlns:a16="http://schemas.microsoft.com/office/drawing/2014/main" id="{E6058C5E-6707-8D58-6721-45D723B56101}"/>
              </a:ext>
            </a:extLst>
          </p:cNvPr>
          <p:cNvSpPr txBox="1"/>
          <p:nvPr/>
        </p:nvSpPr>
        <p:spPr>
          <a:xfrm>
            <a:off x="578458" y="966448"/>
            <a:ext cx="4904333" cy="400110"/>
          </a:xfrm>
          <a:prstGeom prst="rect">
            <a:avLst/>
          </a:prstGeom>
          <a:noFill/>
        </p:spPr>
        <p:txBody>
          <a:bodyPr wrap="square" rtlCol="0">
            <a:spAutoFit/>
          </a:bodyPr>
          <a:lstStyle/>
          <a:p>
            <a:r>
              <a:rPr lang="es-CO" sz="2000" dirty="0">
                <a:solidFill>
                  <a:schemeClr val="bg1"/>
                </a:solidFill>
                <a:latin typeface="Ubuntu" panose="020B0504030602030204" pitchFamily="34" charset="0"/>
              </a:rPr>
              <a:t>Capas anidadas</a:t>
            </a:r>
          </a:p>
        </p:txBody>
      </p:sp>
      <p:sp>
        <p:nvSpPr>
          <p:cNvPr id="4" name="CuadroTexto 3">
            <a:extLst>
              <a:ext uri="{FF2B5EF4-FFF2-40B4-BE49-F238E27FC236}">
                <a16:creationId xmlns:a16="http://schemas.microsoft.com/office/drawing/2014/main" id="{3517F52C-86BC-5980-F46B-C2A6E69B00F6}"/>
              </a:ext>
            </a:extLst>
          </p:cNvPr>
          <p:cNvSpPr txBox="1"/>
          <p:nvPr/>
        </p:nvSpPr>
        <p:spPr>
          <a:xfrm>
            <a:off x="578458" y="1366558"/>
            <a:ext cx="10858168" cy="461665"/>
          </a:xfrm>
          <a:prstGeom prst="rect">
            <a:avLst/>
          </a:prstGeom>
          <a:noFill/>
        </p:spPr>
        <p:txBody>
          <a:bodyPr wrap="square">
            <a:spAutoFit/>
          </a:bodyPr>
          <a:lstStyle/>
          <a:p>
            <a:r>
              <a:rPr lang="es-MX" sz="2400" b="0" i="0" dirty="0">
                <a:solidFill>
                  <a:srgbClr val="181E4B"/>
                </a:solidFill>
                <a:effectLst/>
                <a:latin typeface="Ubuntu" panose="020B0504030602030204" pitchFamily="34" charset="0"/>
              </a:rPr>
              <a:t>Dentro de las capas de CSS, también es posible crear capas dentro de otras.</a:t>
            </a:r>
            <a:endParaRPr lang="es-CO" sz="2400" dirty="0">
              <a:solidFill>
                <a:srgbClr val="181E4B"/>
              </a:solidFill>
              <a:latin typeface="Ubuntu" panose="020B0504030602030204" pitchFamily="34" charset="0"/>
            </a:endParaRPr>
          </a:p>
        </p:txBody>
      </p:sp>
      <p:pic>
        <p:nvPicPr>
          <p:cNvPr id="6" name="Imagen 5">
            <a:extLst>
              <a:ext uri="{FF2B5EF4-FFF2-40B4-BE49-F238E27FC236}">
                <a16:creationId xmlns:a16="http://schemas.microsoft.com/office/drawing/2014/main" id="{8F914856-D56A-A08F-E5B7-B452D758AA02}"/>
              </a:ext>
            </a:extLst>
          </p:cNvPr>
          <p:cNvPicPr>
            <a:picLocks noChangeAspect="1"/>
          </p:cNvPicPr>
          <p:nvPr/>
        </p:nvPicPr>
        <p:blipFill>
          <a:blip r:embed="rId6"/>
          <a:stretch>
            <a:fillRect/>
          </a:stretch>
        </p:blipFill>
        <p:spPr>
          <a:xfrm>
            <a:off x="3080980" y="2413736"/>
            <a:ext cx="5287917" cy="3858750"/>
          </a:xfrm>
          <a:prstGeom prst="rect">
            <a:avLst/>
          </a:prstGeom>
        </p:spPr>
      </p:pic>
    </p:spTree>
    <p:extLst>
      <p:ext uri="{BB962C8B-B14F-4D97-AF65-F5344CB8AC3E}">
        <p14:creationId xmlns:p14="http://schemas.microsoft.com/office/powerpoint/2010/main" val="1045955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81E4B"/>
        </a:solidFill>
        <a:effectLst/>
      </p:bgPr>
    </p:bg>
    <p:spTree>
      <p:nvGrpSpPr>
        <p:cNvPr id="1" name="Shape 299"/>
        <p:cNvGrpSpPr/>
        <p:nvPr/>
      </p:nvGrpSpPr>
      <p:grpSpPr>
        <a:xfrm>
          <a:off x="0" y="0"/>
          <a:ext cx="0" cy="0"/>
          <a:chOff x="0" y="0"/>
          <a:chExt cx="0" cy="0"/>
        </a:xfrm>
      </p:grpSpPr>
      <p:pic>
        <p:nvPicPr>
          <p:cNvPr id="300" name="Google Shape;300;p18"/>
          <p:cNvPicPr preferRelativeResize="0"/>
          <p:nvPr/>
        </p:nvPicPr>
        <p:blipFill rotWithShape="1">
          <a:blip r:embed="rId3">
            <a:alphaModFix/>
          </a:blip>
          <a:srcRect/>
          <a:stretch/>
        </p:blipFill>
        <p:spPr>
          <a:xfrm>
            <a:off x="3258167" y="2494344"/>
            <a:ext cx="5675666" cy="18693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3"/>
          <p:cNvSpPr/>
          <p:nvPr/>
        </p:nvSpPr>
        <p:spPr>
          <a:xfrm>
            <a:off x="0" y="0"/>
            <a:ext cx="12192000" cy="6858000"/>
          </a:xfrm>
          <a:prstGeom prst="rect">
            <a:avLst/>
          </a:prstGeom>
          <a:solidFill>
            <a:srgbClr val="181E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50" name="Google Shape;250;p13"/>
          <p:cNvPicPr preferRelativeResize="0"/>
          <p:nvPr/>
        </p:nvPicPr>
        <p:blipFill rotWithShape="1">
          <a:blip r:embed="rId3">
            <a:alphaModFix amt="20000"/>
          </a:blip>
          <a:srcRect/>
          <a:stretch/>
        </p:blipFill>
        <p:spPr>
          <a:xfrm>
            <a:off x="1286" y="0"/>
            <a:ext cx="10287000" cy="6858000"/>
          </a:xfrm>
          <a:prstGeom prst="rect">
            <a:avLst/>
          </a:prstGeom>
          <a:noFill/>
          <a:ln>
            <a:noFill/>
          </a:ln>
        </p:spPr>
      </p:pic>
      <p:sp>
        <p:nvSpPr>
          <p:cNvPr id="252" name="Google Shape;252;p13"/>
          <p:cNvSpPr txBox="1"/>
          <p:nvPr/>
        </p:nvSpPr>
        <p:spPr>
          <a:xfrm>
            <a:off x="2672085" y="1050588"/>
            <a:ext cx="934718"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600"/>
              <a:buFont typeface="Arial"/>
              <a:buNone/>
            </a:pPr>
            <a:r>
              <a:rPr lang="es-CO" sz="9600" b="1" i="0" u="none" strike="noStrike" cap="none" dirty="0">
                <a:solidFill>
                  <a:srgbClr val="5ACCA4"/>
                </a:solidFill>
                <a:latin typeface="Ubuntu"/>
                <a:ea typeface="Ubuntu"/>
                <a:cs typeface="Ubuntu"/>
                <a:sym typeface="Ubuntu"/>
              </a:rPr>
              <a:t>“</a:t>
            </a:r>
            <a:endParaRPr sz="1400" b="0" i="0" u="none" strike="noStrike" cap="none" dirty="0">
              <a:solidFill>
                <a:srgbClr val="000000"/>
              </a:solidFill>
              <a:latin typeface="Arial"/>
              <a:ea typeface="Arial"/>
              <a:cs typeface="Arial"/>
              <a:sym typeface="Arial"/>
            </a:endParaRPr>
          </a:p>
        </p:txBody>
      </p:sp>
      <p:sp>
        <p:nvSpPr>
          <p:cNvPr id="253" name="Google Shape;253;p13"/>
          <p:cNvSpPr txBox="1"/>
          <p:nvPr/>
        </p:nvSpPr>
        <p:spPr>
          <a:xfrm>
            <a:off x="9052558" y="4694405"/>
            <a:ext cx="1087118"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600"/>
              <a:buFont typeface="Arial"/>
              <a:buNone/>
            </a:pPr>
            <a:r>
              <a:rPr lang="es-CO" sz="9600" b="1" i="0" u="none" strike="noStrike" cap="none" dirty="0">
                <a:solidFill>
                  <a:srgbClr val="5ACCA4"/>
                </a:solidFill>
                <a:latin typeface="Ubuntu"/>
                <a:ea typeface="Ubuntu"/>
                <a:cs typeface="Ubuntu"/>
                <a:sym typeface="Ubuntu"/>
              </a:rPr>
              <a:t>”</a:t>
            </a:r>
            <a:endParaRPr sz="1400" b="0" i="0" u="none" strike="noStrike" cap="none" dirty="0">
              <a:solidFill>
                <a:srgbClr val="000000"/>
              </a:solidFill>
              <a:latin typeface="Arial"/>
              <a:ea typeface="Arial"/>
              <a:cs typeface="Arial"/>
              <a:sym typeface="Arial"/>
            </a:endParaRPr>
          </a:p>
        </p:txBody>
      </p:sp>
      <p:pic>
        <p:nvPicPr>
          <p:cNvPr id="254" name="Google Shape;254;p13"/>
          <p:cNvPicPr preferRelativeResize="0"/>
          <p:nvPr/>
        </p:nvPicPr>
        <p:blipFill rotWithShape="1">
          <a:blip r:embed="rId4">
            <a:alphaModFix/>
          </a:blip>
          <a:srcRect l="16254"/>
          <a:stretch/>
        </p:blipFill>
        <p:spPr>
          <a:xfrm>
            <a:off x="0" y="640726"/>
            <a:ext cx="3139444" cy="5842000"/>
          </a:xfrm>
          <a:prstGeom prst="rect">
            <a:avLst/>
          </a:prstGeom>
          <a:noFill/>
          <a:ln>
            <a:noFill/>
          </a:ln>
        </p:spPr>
      </p:pic>
      <p:pic>
        <p:nvPicPr>
          <p:cNvPr id="255" name="Google Shape;255;p13"/>
          <p:cNvPicPr preferRelativeResize="0"/>
          <p:nvPr/>
        </p:nvPicPr>
        <p:blipFill rotWithShape="1">
          <a:blip r:embed="rId5">
            <a:alphaModFix/>
          </a:blip>
          <a:srcRect/>
          <a:stretch/>
        </p:blipFill>
        <p:spPr>
          <a:xfrm>
            <a:off x="11039707" y="397102"/>
            <a:ext cx="724829" cy="208823"/>
          </a:xfrm>
          <a:prstGeom prst="rect">
            <a:avLst/>
          </a:prstGeom>
          <a:noFill/>
          <a:ln>
            <a:noFill/>
          </a:ln>
        </p:spPr>
      </p:pic>
      <p:sp>
        <p:nvSpPr>
          <p:cNvPr id="3" name="CuadroTexto 2">
            <a:extLst>
              <a:ext uri="{FF2B5EF4-FFF2-40B4-BE49-F238E27FC236}">
                <a16:creationId xmlns:a16="http://schemas.microsoft.com/office/drawing/2014/main" id="{44796F69-1F9A-D6F8-BFEE-3A6F03986599}"/>
              </a:ext>
            </a:extLst>
          </p:cNvPr>
          <p:cNvSpPr txBox="1"/>
          <p:nvPr/>
        </p:nvSpPr>
        <p:spPr>
          <a:xfrm>
            <a:off x="3423711" y="1495081"/>
            <a:ext cx="6096000" cy="3416320"/>
          </a:xfrm>
          <a:prstGeom prst="rect">
            <a:avLst/>
          </a:prstGeom>
          <a:noFill/>
        </p:spPr>
        <p:txBody>
          <a:bodyPr wrap="square">
            <a:spAutoFit/>
          </a:bodyPr>
          <a:lstStyle/>
          <a:p>
            <a:r>
              <a:rPr lang="es-MX" sz="2400" b="0" i="0" dirty="0">
                <a:solidFill>
                  <a:schemeClr val="bg1"/>
                </a:solidFill>
                <a:effectLst/>
                <a:latin typeface="Ubuntu" panose="020B0504030602030204" pitchFamily="34" charset="0"/>
              </a:rPr>
              <a:t>Como su mismo nombre indica, un </a:t>
            </a:r>
            <a:r>
              <a:rPr lang="es-MX" sz="2400" b="1" i="0" dirty="0">
                <a:solidFill>
                  <a:schemeClr val="bg1"/>
                </a:solidFill>
                <a:effectLst/>
                <a:latin typeface="Ubuntu" panose="020B0504030602030204" pitchFamily="34" charset="0"/>
              </a:rPr>
              <a:t>selector CSS</a:t>
            </a:r>
            <a:r>
              <a:rPr lang="es-MX" sz="2400" b="0" i="0" dirty="0">
                <a:solidFill>
                  <a:schemeClr val="bg1"/>
                </a:solidFill>
                <a:effectLst/>
                <a:latin typeface="Ubuntu" panose="020B0504030602030204" pitchFamily="34" charset="0"/>
              </a:rPr>
              <a:t> es una referencia a uno o varios elementos HTML, escrito generalmente desde código </a:t>
            </a:r>
            <a:r>
              <a:rPr lang="es-MX" sz="2400" b="1" i="0" dirty="0">
                <a:solidFill>
                  <a:schemeClr val="bg1"/>
                </a:solidFill>
                <a:effectLst/>
                <a:latin typeface="Ubuntu" panose="020B0504030602030204" pitchFamily="34" charset="0"/>
              </a:rPr>
              <a:t>CSS</a:t>
            </a:r>
            <a:r>
              <a:rPr lang="es-MX" sz="2400" b="0" i="0" dirty="0">
                <a:solidFill>
                  <a:schemeClr val="bg1"/>
                </a:solidFill>
                <a:effectLst/>
                <a:latin typeface="Ubuntu" panose="020B0504030602030204" pitchFamily="34" charset="0"/>
              </a:rPr>
              <a:t> (también pueden utilizarse desde ciertos lugares en </a:t>
            </a:r>
            <a:r>
              <a:rPr lang="es-MX" sz="2400" b="0" i="0" dirty="0" err="1">
                <a:solidFill>
                  <a:schemeClr val="bg1"/>
                </a:solidFill>
                <a:effectLst/>
                <a:latin typeface="Ubuntu" panose="020B0504030602030204" pitchFamily="34" charset="0"/>
              </a:rPr>
              <a:t>Javascript</a:t>
            </a:r>
            <a:r>
              <a:rPr lang="es-MX" sz="2400" b="0" i="0" dirty="0">
                <a:solidFill>
                  <a:schemeClr val="bg1"/>
                </a:solidFill>
                <a:effectLst/>
                <a:latin typeface="Ubuntu" panose="020B0504030602030204" pitchFamily="34" charset="0"/>
              </a:rPr>
              <a:t>). Es una forma rápida y cómoda de hacer referencia a elementos individuales o grupos de elementos, para posteriormente darle estilo.</a:t>
            </a:r>
            <a:endParaRPr lang="es-CO" sz="2400" dirty="0">
              <a:solidFill>
                <a:schemeClr val="bg1"/>
              </a:solidFill>
              <a:latin typeface="Ubuntu" panose="020B0504030602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AFC"/>
        </a:solidFill>
        <a:effectLst/>
      </p:bgPr>
    </p:bg>
    <p:spTree>
      <p:nvGrpSpPr>
        <p:cNvPr id="1" name="Shape 115"/>
        <p:cNvGrpSpPr/>
        <p:nvPr/>
      </p:nvGrpSpPr>
      <p:grpSpPr>
        <a:xfrm>
          <a:off x="0" y="0"/>
          <a:ext cx="0" cy="0"/>
          <a:chOff x="0" y="0"/>
          <a:chExt cx="0" cy="0"/>
        </a:xfrm>
      </p:grpSpPr>
      <p:sp>
        <p:nvSpPr>
          <p:cNvPr id="10" name="Google Shape;249;p13">
            <a:extLst>
              <a:ext uri="{FF2B5EF4-FFF2-40B4-BE49-F238E27FC236}">
                <a16:creationId xmlns:a16="http://schemas.microsoft.com/office/drawing/2014/main" id="{CADCE867-C36A-72BB-698F-1DCDCB57C2D0}"/>
              </a:ext>
            </a:extLst>
          </p:cNvPr>
          <p:cNvSpPr/>
          <p:nvPr/>
        </p:nvSpPr>
        <p:spPr>
          <a:xfrm>
            <a:off x="0" y="0"/>
            <a:ext cx="12192000" cy="6858000"/>
          </a:xfrm>
          <a:prstGeom prst="rect">
            <a:avLst/>
          </a:prstGeom>
          <a:solidFill>
            <a:srgbClr val="181E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6" name="Google Shape;116;p4"/>
          <p:cNvPicPr preferRelativeResize="0"/>
          <p:nvPr/>
        </p:nvPicPr>
        <p:blipFill rotWithShape="1">
          <a:blip r:embed="rId3">
            <a:alphaModFix/>
          </a:blip>
          <a:srcRect r="29251"/>
          <a:stretch/>
        </p:blipFill>
        <p:spPr>
          <a:xfrm rot="10800000">
            <a:off x="0" y="0"/>
            <a:ext cx="5053608" cy="6858000"/>
          </a:xfrm>
          <a:prstGeom prst="rect">
            <a:avLst/>
          </a:prstGeom>
          <a:noFill/>
          <a:ln>
            <a:noFill/>
          </a:ln>
        </p:spPr>
      </p:pic>
      <p:sp>
        <p:nvSpPr>
          <p:cNvPr id="120" name="Google Shape;120;p4"/>
          <p:cNvSpPr txBox="1"/>
          <p:nvPr/>
        </p:nvSpPr>
        <p:spPr>
          <a:xfrm>
            <a:off x="578459" y="397102"/>
            <a:ext cx="393358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1" i="0" u="none" strike="noStrike" cap="none" dirty="0">
                <a:solidFill>
                  <a:schemeClr val="lt1"/>
                </a:solidFill>
                <a:latin typeface="Ubuntu"/>
                <a:ea typeface="Arial"/>
                <a:cs typeface="Arial"/>
                <a:sym typeface="Ubuntu"/>
              </a:rPr>
              <a:t>Selectores</a:t>
            </a:r>
            <a:endParaRPr sz="1400" b="0" i="0" u="none" strike="noStrike" cap="none" dirty="0">
              <a:solidFill>
                <a:srgbClr val="000000"/>
              </a:solidFill>
              <a:latin typeface="Arial"/>
              <a:ea typeface="Arial"/>
              <a:cs typeface="Arial"/>
              <a:sym typeface="Arial"/>
            </a:endParaRPr>
          </a:p>
        </p:txBody>
      </p:sp>
      <p:pic>
        <p:nvPicPr>
          <p:cNvPr id="119" name="Google Shape;119;p4" descr="Imagen de la pantalla de un celular con la imagen de una caricatura&#10;&#10;Descripción generada automáticamente con confianza baja"/>
          <p:cNvPicPr preferRelativeResize="0"/>
          <p:nvPr/>
        </p:nvPicPr>
        <p:blipFill rotWithShape="1">
          <a:blip r:embed="rId4">
            <a:alphaModFix/>
          </a:blip>
          <a:srcRect/>
          <a:stretch/>
        </p:blipFill>
        <p:spPr>
          <a:xfrm>
            <a:off x="7138392" y="3093623"/>
            <a:ext cx="5053608" cy="4333337"/>
          </a:xfrm>
          <a:prstGeom prst="rect">
            <a:avLst/>
          </a:prstGeom>
          <a:noFill/>
          <a:ln>
            <a:noFill/>
          </a:ln>
        </p:spPr>
      </p:pic>
      <p:sp>
        <p:nvSpPr>
          <p:cNvPr id="3" name="CuadroTexto 2">
            <a:extLst>
              <a:ext uri="{FF2B5EF4-FFF2-40B4-BE49-F238E27FC236}">
                <a16:creationId xmlns:a16="http://schemas.microsoft.com/office/drawing/2014/main" id="{759D3517-4C00-63DD-E657-F5F73109AE18}"/>
              </a:ext>
            </a:extLst>
          </p:cNvPr>
          <p:cNvSpPr txBox="1"/>
          <p:nvPr/>
        </p:nvSpPr>
        <p:spPr>
          <a:xfrm>
            <a:off x="578459" y="966448"/>
            <a:ext cx="1828800" cy="400110"/>
          </a:xfrm>
          <a:prstGeom prst="rect">
            <a:avLst/>
          </a:prstGeom>
          <a:noFill/>
        </p:spPr>
        <p:txBody>
          <a:bodyPr wrap="square" rtlCol="0">
            <a:spAutoFit/>
          </a:bodyPr>
          <a:lstStyle/>
          <a:p>
            <a:r>
              <a:rPr lang="es-CO" sz="2000" dirty="0">
                <a:solidFill>
                  <a:schemeClr val="bg1"/>
                </a:solidFill>
                <a:latin typeface="Ubuntu" panose="020B0504030602030204" pitchFamily="34" charset="0"/>
              </a:rPr>
              <a:t>Básicos</a:t>
            </a:r>
          </a:p>
        </p:txBody>
      </p:sp>
      <p:pic>
        <p:nvPicPr>
          <p:cNvPr id="5" name="Imagen 4">
            <a:extLst>
              <a:ext uri="{FF2B5EF4-FFF2-40B4-BE49-F238E27FC236}">
                <a16:creationId xmlns:a16="http://schemas.microsoft.com/office/drawing/2014/main" id="{0B7EA284-916B-3467-DFC0-A34097F9CAC9}"/>
              </a:ext>
            </a:extLst>
          </p:cNvPr>
          <p:cNvPicPr>
            <a:picLocks noChangeAspect="1"/>
          </p:cNvPicPr>
          <p:nvPr/>
        </p:nvPicPr>
        <p:blipFill>
          <a:blip r:embed="rId5"/>
          <a:stretch>
            <a:fillRect/>
          </a:stretch>
        </p:blipFill>
        <p:spPr>
          <a:xfrm>
            <a:off x="1810887" y="2236584"/>
            <a:ext cx="8570225" cy="2384832"/>
          </a:xfrm>
          <a:prstGeom prst="rect">
            <a:avLst/>
          </a:prstGeom>
        </p:spPr>
      </p:pic>
      <p:sp>
        <p:nvSpPr>
          <p:cNvPr id="6" name="CuadroTexto 5">
            <a:extLst>
              <a:ext uri="{FF2B5EF4-FFF2-40B4-BE49-F238E27FC236}">
                <a16:creationId xmlns:a16="http://schemas.microsoft.com/office/drawing/2014/main" id="{AC1FD2F6-0C0F-D60E-24A0-7B1D9BE72D22}"/>
              </a:ext>
            </a:extLst>
          </p:cNvPr>
          <p:cNvSpPr txBox="1"/>
          <p:nvPr/>
        </p:nvSpPr>
        <p:spPr>
          <a:xfrm>
            <a:off x="2610123" y="5031822"/>
            <a:ext cx="1683474" cy="707886"/>
          </a:xfrm>
          <a:prstGeom prst="rect">
            <a:avLst/>
          </a:prstGeom>
          <a:noFill/>
        </p:spPr>
        <p:txBody>
          <a:bodyPr wrap="none" rtlCol="0">
            <a:spAutoFit/>
          </a:bodyPr>
          <a:lstStyle/>
          <a:p>
            <a:r>
              <a:rPr lang="es-CO" sz="4000" dirty="0">
                <a:solidFill>
                  <a:schemeClr val="bg1"/>
                </a:solidFill>
                <a:latin typeface="Ubuntu" panose="020B0504030602030204" pitchFamily="34" charset="0"/>
              </a:rPr>
              <a:t>Básico</a:t>
            </a:r>
          </a:p>
        </p:txBody>
      </p:sp>
      <p:sp>
        <p:nvSpPr>
          <p:cNvPr id="7" name="CuadroTexto 6">
            <a:extLst>
              <a:ext uri="{FF2B5EF4-FFF2-40B4-BE49-F238E27FC236}">
                <a16:creationId xmlns:a16="http://schemas.microsoft.com/office/drawing/2014/main" id="{488E14AF-2E04-261B-1F27-E6A0BE0F5BAB}"/>
              </a:ext>
            </a:extLst>
          </p:cNvPr>
          <p:cNvSpPr txBox="1"/>
          <p:nvPr/>
        </p:nvSpPr>
        <p:spPr>
          <a:xfrm>
            <a:off x="6256232" y="1098436"/>
            <a:ext cx="2459328" cy="707886"/>
          </a:xfrm>
          <a:prstGeom prst="rect">
            <a:avLst/>
          </a:prstGeom>
          <a:noFill/>
        </p:spPr>
        <p:txBody>
          <a:bodyPr wrap="none" rtlCol="0">
            <a:spAutoFit/>
          </a:bodyPr>
          <a:lstStyle/>
          <a:p>
            <a:r>
              <a:rPr lang="es-CO" sz="4000" dirty="0">
                <a:solidFill>
                  <a:schemeClr val="bg1"/>
                </a:solidFill>
                <a:latin typeface="Ubuntu" panose="020B0504030602030204" pitchFamily="34" charset="0"/>
              </a:rPr>
              <a:t>Avanzado</a:t>
            </a:r>
          </a:p>
        </p:txBody>
      </p:sp>
      <p:sp>
        <p:nvSpPr>
          <p:cNvPr id="9" name="Abrir llave 8">
            <a:extLst>
              <a:ext uri="{FF2B5EF4-FFF2-40B4-BE49-F238E27FC236}">
                <a16:creationId xmlns:a16="http://schemas.microsoft.com/office/drawing/2014/main" id="{2F9498F3-D689-7051-E538-795312380D90}"/>
              </a:ext>
            </a:extLst>
          </p:cNvPr>
          <p:cNvSpPr/>
          <p:nvPr/>
        </p:nvSpPr>
        <p:spPr>
          <a:xfrm rot="5400000">
            <a:off x="7263643" y="-659890"/>
            <a:ext cx="707888" cy="5527050"/>
          </a:xfrm>
          <a:prstGeom prst="leftBrace">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solidFill>
                <a:schemeClr val="bg1"/>
              </a:solidFill>
            </a:endParaRPr>
          </a:p>
        </p:txBody>
      </p:sp>
      <p:pic>
        <p:nvPicPr>
          <p:cNvPr id="11" name="Google Shape;244;p12">
            <a:extLst>
              <a:ext uri="{FF2B5EF4-FFF2-40B4-BE49-F238E27FC236}">
                <a16:creationId xmlns:a16="http://schemas.microsoft.com/office/drawing/2014/main" id="{089D11A6-ABAD-67C9-6598-5E33A0F3017B}"/>
              </a:ext>
            </a:extLst>
          </p:cNvPr>
          <p:cNvPicPr preferRelativeResize="0"/>
          <p:nvPr/>
        </p:nvPicPr>
        <p:blipFill rotWithShape="1">
          <a:blip r:embed="rId6">
            <a:alphaModFix/>
          </a:blip>
          <a:srcRect/>
          <a:stretch/>
        </p:blipFill>
        <p:spPr>
          <a:xfrm>
            <a:off x="11039707" y="397102"/>
            <a:ext cx="724829" cy="208823"/>
          </a:xfrm>
          <a:prstGeom prst="rect">
            <a:avLst/>
          </a:prstGeom>
          <a:noFill/>
          <a:ln>
            <a:noFill/>
          </a:ln>
        </p:spPr>
      </p:pic>
      <p:sp>
        <p:nvSpPr>
          <p:cNvPr id="12" name="Abrir llave 11">
            <a:extLst>
              <a:ext uri="{FF2B5EF4-FFF2-40B4-BE49-F238E27FC236}">
                <a16:creationId xmlns:a16="http://schemas.microsoft.com/office/drawing/2014/main" id="{5BC0B47F-D1EB-169A-55ED-54379BCD7C57}"/>
              </a:ext>
            </a:extLst>
          </p:cNvPr>
          <p:cNvSpPr/>
          <p:nvPr/>
        </p:nvSpPr>
        <p:spPr>
          <a:xfrm rot="16200000" flipV="1">
            <a:off x="2989087" y="3295532"/>
            <a:ext cx="707888" cy="2804404"/>
          </a:xfrm>
          <a:prstGeom prst="leftBrace">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9" name="Google Shape;239;p12"/>
          <p:cNvPicPr preferRelativeResize="0"/>
          <p:nvPr/>
        </p:nvPicPr>
        <p:blipFill rotWithShape="1">
          <a:blip r:embed="rId3">
            <a:alphaModFix/>
          </a:blip>
          <a:srcRect t="753" r="68704"/>
          <a:stretch/>
        </p:blipFill>
        <p:spPr>
          <a:xfrm>
            <a:off x="7315630" y="0"/>
            <a:ext cx="4876369" cy="6858000"/>
          </a:xfrm>
          <a:prstGeom prst="rect">
            <a:avLst/>
          </a:prstGeom>
          <a:noFill/>
          <a:ln>
            <a:noFill/>
          </a:ln>
        </p:spPr>
      </p:pic>
      <p:pic>
        <p:nvPicPr>
          <p:cNvPr id="244" name="Google Shape;244;p12"/>
          <p:cNvPicPr preferRelativeResize="0"/>
          <p:nvPr/>
        </p:nvPicPr>
        <p:blipFill rotWithShape="1">
          <a:blip r:embed="rId4">
            <a:alphaModFix/>
          </a:blip>
          <a:srcRect/>
          <a:stretch/>
        </p:blipFill>
        <p:spPr>
          <a:xfrm>
            <a:off x="11039707" y="397102"/>
            <a:ext cx="724829" cy="208823"/>
          </a:xfrm>
          <a:prstGeom prst="rect">
            <a:avLst/>
          </a:prstGeom>
          <a:noFill/>
          <a:ln>
            <a:noFill/>
          </a:ln>
        </p:spPr>
      </p:pic>
      <p:sp>
        <p:nvSpPr>
          <p:cNvPr id="2" name="Google Shape;120;p4">
            <a:extLst>
              <a:ext uri="{FF2B5EF4-FFF2-40B4-BE49-F238E27FC236}">
                <a16:creationId xmlns:a16="http://schemas.microsoft.com/office/drawing/2014/main" id="{F092DFA4-5372-178C-0325-CFB6858D0718}"/>
              </a:ext>
            </a:extLst>
          </p:cNvPr>
          <p:cNvSpPr txBox="1"/>
          <p:nvPr/>
        </p:nvSpPr>
        <p:spPr>
          <a:xfrm>
            <a:off x="578458" y="397102"/>
            <a:ext cx="321166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1" dirty="0">
                <a:solidFill>
                  <a:srgbClr val="181E4B"/>
                </a:solidFill>
                <a:latin typeface="Ubuntu"/>
                <a:sym typeface="Ubuntu"/>
              </a:rPr>
              <a:t>Selectores</a:t>
            </a:r>
            <a:endParaRPr sz="1400" b="0" i="0" u="none" strike="noStrike" cap="none" dirty="0">
              <a:solidFill>
                <a:srgbClr val="181E4B"/>
              </a:solidFill>
              <a:latin typeface="Arial"/>
              <a:ea typeface="Arial"/>
              <a:cs typeface="Arial"/>
              <a:sym typeface="Arial"/>
            </a:endParaRPr>
          </a:p>
        </p:txBody>
      </p:sp>
      <p:sp>
        <p:nvSpPr>
          <p:cNvPr id="4" name="CuadroTexto 3">
            <a:extLst>
              <a:ext uri="{FF2B5EF4-FFF2-40B4-BE49-F238E27FC236}">
                <a16:creationId xmlns:a16="http://schemas.microsoft.com/office/drawing/2014/main" id="{C8B04A4F-CB05-CA88-A5B7-8E8160343F51}"/>
              </a:ext>
            </a:extLst>
          </p:cNvPr>
          <p:cNvSpPr txBox="1"/>
          <p:nvPr/>
        </p:nvSpPr>
        <p:spPr>
          <a:xfrm>
            <a:off x="578459" y="966448"/>
            <a:ext cx="1696486" cy="400110"/>
          </a:xfrm>
          <a:prstGeom prst="rect">
            <a:avLst/>
          </a:prstGeom>
          <a:noFill/>
        </p:spPr>
        <p:txBody>
          <a:bodyPr wrap="square" rtlCol="0">
            <a:spAutoFit/>
          </a:bodyPr>
          <a:lstStyle/>
          <a:p>
            <a:r>
              <a:rPr lang="es-CO" sz="2000" dirty="0">
                <a:solidFill>
                  <a:srgbClr val="181E4B"/>
                </a:solidFill>
                <a:latin typeface="Ubuntu" panose="020B0504030602030204" pitchFamily="34" charset="0"/>
              </a:rPr>
              <a:t>Propiedades</a:t>
            </a:r>
          </a:p>
        </p:txBody>
      </p:sp>
      <p:graphicFrame>
        <p:nvGraphicFramePr>
          <p:cNvPr id="3" name="Tabla 4">
            <a:extLst>
              <a:ext uri="{FF2B5EF4-FFF2-40B4-BE49-F238E27FC236}">
                <a16:creationId xmlns:a16="http://schemas.microsoft.com/office/drawing/2014/main" id="{8ED1611D-9ECF-28DA-D2F9-B36DD03284DE}"/>
              </a:ext>
            </a:extLst>
          </p:cNvPr>
          <p:cNvGraphicFramePr>
            <a:graphicFrameLocks noGrp="1"/>
          </p:cNvGraphicFramePr>
          <p:nvPr>
            <p:extLst>
              <p:ext uri="{D42A27DB-BD31-4B8C-83A1-F6EECF244321}">
                <p14:modId xmlns:p14="http://schemas.microsoft.com/office/powerpoint/2010/main" val="2525774153"/>
              </p:ext>
            </p:extLst>
          </p:nvPr>
        </p:nvGraphicFramePr>
        <p:xfrm>
          <a:off x="2032000" y="1935904"/>
          <a:ext cx="8128000" cy="2565400"/>
        </p:xfrm>
        <a:graphic>
          <a:graphicData uri="http://schemas.openxmlformats.org/drawingml/2006/table">
            <a:tbl>
              <a:tblPr firstRow="1" bandRow="1">
                <a:tableStyleId>{5C22544A-7EE6-4342-B048-85BDC9FD1C3A}</a:tableStyleId>
              </a:tblPr>
              <a:tblGrid>
                <a:gridCol w="2447235">
                  <a:extLst>
                    <a:ext uri="{9D8B030D-6E8A-4147-A177-3AD203B41FA5}">
                      <a16:colId xmlns:a16="http://schemas.microsoft.com/office/drawing/2014/main" val="2244804068"/>
                    </a:ext>
                  </a:extLst>
                </a:gridCol>
                <a:gridCol w="5680765">
                  <a:extLst>
                    <a:ext uri="{9D8B030D-6E8A-4147-A177-3AD203B41FA5}">
                      <a16:colId xmlns:a16="http://schemas.microsoft.com/office/drawing/2014/main" val="2235275879"/>
                    </a:ext>
                  </a:extLst>
                </a:gridCol>
              </a:tblGrid>
              <a:tr h="370840">
                <a:tc>
                  <a:txBody>
                    <a:bodyPr/>
                    <a:lstStyle/>
                    <a:p>
                      <a:r>
                        <a:rPr lang="es-CO" b="1" dirty="0">
                          <a:solidFill>
                            <a:srgbClr val="FFFFFF"/>
                          </a:solidFill>
                          <a:effectLst/>
                          <a:latin typeface="Ubuntu" panose="020B0504030602030204" pitchFamily="34" charset="0"/>
                        </a:rPr>
                        <a:t>Selector</a:t>
                      </a:r>
                    </a:p>
                  </a:txBody>
                  <a:tcPr marL="60960" marR="60960" marT="60960" marB="60960" anchor="ctr"/>
                </a:tc>
                <a:tc>
                  <a:txBody>
                    <a:bodyPr/>
                    <a:lstStyle/>
                    <a:p>
                      <a:r>
                        <a:rPr lang="es-CO" b="1">
                          <a:solidFill>
                            <a:srgbClr val="FFFFFF"/>
                          </a:solidFill>
                          <a:effectLst/>
                          <a:latin typeface="Ubuntu" panose="020B0504030602030204" pitchFamily="34" charset="0"/>
                        </a:rPr>
                        <a:t>Descripción</a:t>
                      </a:r>
                    </a:p>
                  </a:txBody>
                  <a:tcPr marL="60960" marR="60960" marT="60960" marB="60960" anchor="ctr"/>
                </a:tc>
                <a:extLst>
                  <a:ext uri="{0D108BD9-81ED-4DB2-BD59-A6C34878D82A}">
                    <a16:rowId xmlns:a16="http://schemas.microsoft.com/office/drawing/2014/main" val="1906271523"/>
                  </a:ext>
                </a:extLst>
              </a:tr>
              <a:tr h="370840">
                <a:tc>
                  <a:txBody>
                    <a:bodyPr/>
                    <a:lstStyle/>
                    <a:p>
                      <a:r>
                        <a:rPr lang="es-CO">
                          <a:effectLst/>
                          <a:latin typeface="Ubuntu" panose="020B0504030602030204" pitchFamily="34" charset="0"/>
                        </a:rPr>
                        <a:t>div</a:t>
                      </a:r>
                    </a:p>
                  </a:txBody>
                  <a:tcPr marL="60960" marR="60960" marT="60960" marB="60960" anchor="ctr"/>
                </a:tc>
                <a:tc>
                  <a:txBody>
                    <a:bodyPr/>
                    <a:lstStyle/>
                    <a:p>
                      <a:r>
                        <a:rPr lang="es-CO">
                          <a:effectLst/>
                          <a:latin typeface="Ubuntu" panose="020B0504030602030204" pitchFamily="34" charset="0"/>
                        </a:rPr>
                        <a:t>Seleccionamos por etiqueta. Aplicamos estilos a todas las etiquetas que coincidan.</a:t>
                      </a:r>
                    </a:p>
                  </a:txBody>
                  <a:tcPr marL="60960" marR="60960" marT="60960" marB="60960" anchor="ctr"/>
                </a:tc>
                <a:extLst>
                  <a:ext uri="{0D108BD9-81ED-4DB2-BD59-A6C34878D82A}">
                    <a16:rowId xmlns:a16="http://schemas.microsoft.com/office/drawing/2014/main" val="2802973263"/>
                  </a:ext>
                </a:extLst>
              </a:tr>
              <a:tr h="370840">
                <a:tc>
                  <a:txBody>
                    <a:bodyPr/>
                    <a:lstStyle/>
                    <a:p>
                      <a:r>
                        <a:rPr lang="es-CO">
                          <a:effectLst/>
                          <a:latin typeface="Ubuntu" panose="020B0504030602030204" pitchFamily="34" charset="0"/>
                        </a:rPr>
                        <a:t>#page</a:t>
                      </a:r>
                    </a:p>
                  </a:txBody>
                  <a:tcPr marL="60960" marR="60960" marT="60960" marB="60960" anchor="ctr"/>
                </a:tc>
                <a:tc>
                  <a:txBody>
                    <a:bodyPr/>
                    <a:lstStyle/>
                    <a:p>
                      <a:r>
                        <a:rPr lang="es-MX">
                          <a:effectLst/>
                          <a:latin typeface="Ubuntu" panose="020B0504030602030204" pitchFamily="34" charset="0"/>
                        </a:rPr>
                        <a:t>Seleccionamos por ID. Aplicamos estilos al elemento que tenga ese id. Debería ser un único elemento.</a:t>
                      </a:r>
                    </a:p>
                  </a:txBody>
                  <a:tcPr marL="60960" marR="60960" marT="60960" marB="60960" anchor="ctr"/>
                </a:tc>
                <a:extLst>
                  <a:ext uri="{0D108BD9-81ED-4DB2-BD59-A6C34878D82A}">
                    <a16:rowId xmlns:a16="http://schemas.microsoft.com/office/drawing/2014/main" val="2332855178"/>
                  </a:ext>
                </a:extLst>
              </a:tr>
              <a:tr h="370840">
                <a:tc>
                  <a:txBody>
                    <a:bodyPr/>
                    <a:lstStyle/>
                    <a:p>
                      <a:r>
                        <a:rPr lang="es-CO">
                          <a:effectLst/>
                          <a:latin typeface="Ubuntu" panose="020B0504030602030204" pitchFamily="34" charset="0"/>
                        </a:rPr>
                        <a:t>.primary</a:t>
                      </a:r>
                    </a:p>
                  </a:txBody>
                  <a:tcPr marL="60960" marR="60960" marT="60960" marB="60960" anchor="ctr"/>
                </a:tc>
                <a:tc>
                  <a:txBody>
                    <a:bodyPr/>
                    <a:lstStyle/>
                    <a:p>
                      <a:r>
                        <a:rPr lang="es-MX">
                          <a:effectLst/>
                          <a:latin typeface="Ubuntu" panose="020B0504030602030204" pitchFamily="34" charset="0"/>
                        </a:rPr>
                        <a:t>Seleccionamos por clase. Aplicamos estilos a los elementos que tengan dicha class. Pueden existir varias.</a:t>
                      </a:r>
                    </a:p>
                  </a:txBody>
                  <a:tcPr marL="60960" marR="60960" marT="60960" marB="60960" anchor="ctr"/>
                </a:tc>
                <a:extLst>
                  <a:ext uri="{0D108BD9-81ED-4DB2-BD59-A6C34878D82A}">
                    <a16:rowId xmlns:a16="http://schemas.microsoft.com/office/drawing/2014/main" val="3701865242"/>
                  </a:ext>
                </a:extLst>
              </a:tr>
              <a:tr h="370840">
                <a:tc>
                  <a:txBody>
                    <a:bodyPr/>
                    <a:lstStyle/>
                    <a:p>
                      <a:r>
                        <a:rPr lang="es-CO">
                          <a:effectLst/>
                          <a:latin typeface="Ubuntu" panose="020B0504030602030204" pitchFamily="34" charset="0"/>
                        </a:rPr>
                        <a:t>button.primary</a:t>
                      </a:r>
                    </a:p>
                  </a:txBody>
                  <a:tcPr marL="60960" marR="60960" marT="60960" marB="60960" anchor="ctr"/>
                </a:tc>
                <a:tc>
                  <a:txBody>
                    <a:bodyPr/>
                    <a:lstStyle/>
                    <a:p>
                      <a:r>
                        <a:rPr lang="es-MX" dirty="0">
                          <a:effectLst/>
                          <a:latin typeface="Ubuntu" panose="020B0504030602030204" pitchFamily="34" charset="0"/>
                        </a:rPr>
                        <a:t>Mixto. Seleccionamos por múltiples criterios. En este caso, por elemento y por clase.</a:t>
                      </a:r>
                    </a:p>
                  </a:txBody>
                  <a:tcPr marL="60960" marR="60960" marT="60960" marB="60960" anchor="ctr"/>
                </a:tc>
                <a:extLst>
                  <a:ext uri="{0D108BD9-81ED-4DB2-BD59-A6C34878D82A}">
                    <a16:rowId xmlns:a16="http://schemas.microsoft.com/office/drawing/2014/main" val="2969109206"/>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FAFC"/>
        </a:solidFill>
        <a:effectLst/>
      </p:bgPr>
    </p:bg>
    <p:spTree>
      <p:nvGrpSpPr>
        <p:cNvPr id="1" name="Shape 100"/>
        <p:cNvGrpSpPr/>
        <p:nvPr/>
      </p:nvGrpSpPr>
      <p:grpSpPr>
        <a:xfrm>
          <a:off x="0" y="0"/>
          <a:ext cx="0" cy="0"/>
          <a:chOff x="0" y="0"/>
          <a:chExt cx="0" cy="0"/>
        </a:xfrm>
      </p:grpSpPr>
      <p:pic>
        <p:nvPicPr>
          <p:cNvPr id="101" name="Google Shape;101;p3"/>
          <p:cNvPicPr preferRelativeResize="0"/>
          <p:nvPr/>
        </p:nvPicPr>
        <p:blipFill rotWithShape="1">
          <a:blip r:embed="rId3">
            <a:alphaModFix/>
          </a:blip>
          <a:srcRect r="5904"/>
          <a:stretch/>
        </p:blipFill>
        <p:spPr>
          <a:xfrm>
            <a:off x="7039133" y="4314956"/>
            <a:ext cx="5152867" cy="2543044"/>
          </a:xfrm>
          <a:prstGeom prst="rect">
            <a:avLst/>
          </a:prstGeom>
          <a:noFill/>
          <a:ln>
            <a:noFill/>
          </a:ln>
        </p:spPr>
      </p:pic>
      <p:sp>
        <p:nvSpPr>
          <p:cNvPr id="108" name="Google Shape;108;p3"/>
          <p:cNvSpPr/>
          <p:nvPr/>
        </p:nvSpPr>
        <p:spPr>
          <a:xfrm>
            <a:off x="0" y="2804160"/>
            <a:ext cx="254000" cy="624840"/>
          </a:xfrm>
          <a:prstGeom prst="rect">
            <a:avLst/>
          </a:prstGeom>
          <a:solidFill>
            <a:srgbClr val="6B5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 name="Google Shape;109;p3"/>
          <p:cNvSpPr/>
          <p:nvPr/>
        </p:nvSpPr>
        <p:spPr>
          <a:xfrm>
            <a:off x="0" y="3728720"/>
            <a:ext cx="254000" cy="1219200"/>
          </a:xfrm>
          <a:prstGeom prst="rect">
            <a:avLst/>
          </a:prstGeom>
          <a:solidFill>
            <a:srgbClr val="EAA2F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 name="Google Shape;110;p3"/>
          <p:cNvSpPr/>
          <p:nvPr/>
        </p:nvSpPr>
        <p:spPr>
          <a:xfrm>
            <a:off x="0" y="5334000"/>
            <a:ext cx="254000" cy="762000"/>
          </a:xfrm>
          <a:prstGeom prst="rect">
            <a:avLst/>
          </a:prstGeom>
          <a:solidFill>
            <a:srgbClr val="E6CA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1" name="Google Shape;111;p3"/>
          <p:cNvPicPr preferRelativeResize="0"/>
          <p:nvPr/>
        </p:nvPicPr>
        <p:blipFill rotWithShape="1">
          <a:blip r:embed="rId4">
            <a:alphaModFix/>
          </a:blip>
          <a:srcRect/>
          <a:stretch/>
        </p:blipFill>
        <p:spPr>
          <a:xfrm>
            <a:off x="11039707" y="397102"/>
            <a:ext cx="724829" cy="208823"/>
          </a:xfrm>
          <a:prstGeom prst="rect">
            <a:avLst/>
          </a:prstGeom>
          <a:noFill/>
          <a:ln>
            <a:noFill/>
          </a:ln>
        </p:spPr>
      </p:pic>
      <p:pic>
        <p:nvPicPr>
          <p:cNvPr id="6" name="Google Shape;118;p4">
            <a:extLst>
              <a:ext uri="{FF2B5EF4-FFF2-40B4-BE49-F238E27FC236}">
                <a16:creationId xmlns:a16="http://schemas.microsoft.com/office/drawing/2014/main" id="{76A176AC-3863-5EBF-18C4-67F56700FB4D}"/>
              </a:ext>
            </a:extLst>
          </p:cNvPr>
          <p:cNvPicPr preferRelativeResize="0"/>
          <p:nvPr/>
        </p:nvPicPr>
        <p:blipFill rotWithShape="1">
          <a:blip r:embed="rId5">
            <a:alphaModFix/>
          </a:blip>
          <a:srcRect/>
          <a:stretch/>
        </p:blipFill>
        <p:spPr>
          <a:xfrm>
            <a:off x="11192107" y="549502"/>
            <a:ext cx="724829" cy="208823"/>
          </a:xfrm>
          <a:prstGeom prst="rect">
            <a:avLst/>
          </a:prstGeom>
          <a:noFill/>
          <a:ln>
            <a:noFill/>
          </a:ln>
        </p:spPr>
      </p:pic>
      <p:pic>
        <p:nvPicPr>
          <p:cNvPr id="103" name="Google Shape;103;p3"/>
          <p:cNvPicPr preferRelativeResize="0"/>
          <p:nvPr/>
        </p:nvPicPr>
        <p:blipFill rotWithShape="1">
          <a:blip r:embed="rId6">
            <a:alphaModFix/>
          </a:blip>
          <a:srcRect/>
          <a:stretch/>
        </p:blipFill>
        <p:spPr>
          <a:xfrm>
            <a:off x="8224263" y="4628250"/>
            <a:ext cx="3330258" cy="1411500"/>
          </a:xfrm>
          <a:prstGeom prst="rect">
            <a:avLst/>
          </a:prstGeom>
          <a:noFill/>
          <a:ln>
            <a:noFill/>
          </a:ln>
        </p:spPr>
      </p:pic>
      <p:sp>
        <p:nvSpPr>
          <p:cNvPr id="3" name="Google Shape;120;p4">
            <a:extLst>
              <a:ext uri="{FF2B5EF4-FFF2-40B4-BE49-F238E27FC236}">
                <a16:creationId xmlns:a16="http://schemas.microsoft.com/office/drawing/2014/main" id="{40C00B78-1757-1029-8614-8F4807E80A29}"/>
              </a:ext>
            </a:extLst>
          </p:cNvPr>
          <p:cNvSpPr txBox="1"/>
          <p:nvPr/>
        </p:nvSpPr>
        <p:spPr>
          <a:xfrm>
            <a:off x="578459" y="397102"/>
            <a:ext cx="329117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1" i="0" u="none" strike="noStrike" cap="none" dirty="0">
                <a:solidFill>
                  <a:srgbClr val="181E4B"/>
                </a:solidFill>
                <a:latin typeface="Ubuntu"/>
                <a:ea typeface="Arial"/>
                <a:cs typeface="Arial"/>
                <a:sym typeface="Ubuntu"/>
              </a:rPr>
              <a:t>Selectores</a:t>
            </a:r>
            <a:endParaRPr sz="1400" b="0" i="0" u="none" strike="noStrike" cap="none" dirty="0">
              <a:solidFill>
                <a:srgbClr val="181E4B"/>
              </a:solidFill>
              <a:latin typeface="Arial"/>
              <a:ea typeface="Arial"/>
              <a:cs typeface="Arial"/>
              <a:sym typeface="Arial"/>
            </a:endParaRPr>
          </a:p>
        </p:txBody>
      </p:sp>
      <p:sp>
        <p:nvSpPr>
          <p:cNvPr id="5" name="CuadroTexto 4">
            <a:extLst>
              <a:ext uri="{FF2B5EF4-FFF2-40B4-BE49-F238E27FC236}">
                <a16:creationId xmlns:a16="http://schemas.microsoft.com/office/drawing/2014/main" id="{00FEB7D8-586E-73F9-AEB0-38D1D21AED1F}"/>
              </a:ext>
            </a:extLst>
          </p:cNvPr>
          <p:cNvSpPr txBox="1"/>
          <p:nvPr/>
        </p:nvSpPr>
        <p:spPr>
          <a:xfrm>
            <a:off x="578459" y="966448"/>
            <a:ext cx="3291176" cy="400110"/>
          </a:xfrm>
          <a:prstGeom prst="rect">
            <a:avLst/>
          </a:prstGeom>
          <a:noFill/>
        </p:spPr>
        <p:txBody>
          <a:bodyPr wrap="square" rtlCol="0">
            <a:spAutoFit/>
          </a:bodyPr>
          <a:lstStyle/>
          <a:p>
            <a:r>
              <a:rPr lang="es-CO" sz="2000" dirty="0">
                <a:solidFill>
                  <a:srgbClr val="181E4B"/>
                </a:solidFill>
                <a:latin typeface="Ubuntu" panose="020B0504030602030204" pitchFamily="34" charset="0"/>
              </a:rPr>
              <a:t>Seleccionar por etiquetas</a:t>
            </a:r>
          </a:p>
        </p:txBody>
      </p:sp>
      <p:pic>
        <p:nvPicPr>
          <p:cNvPr id="4" name="Imagen 3">
            <a:extLst>
              <a:ext uri="{FF2B5EF4-FFF2-40B4-BE49-F238E27FC236}">
                <a16:creationId xmlns:a16="http://schemas.microsoft.com/office/drawing/2014/main" id="{639239FF-7669-A849-9CD2-9E623A76CBE4}"/>
              </a:ext>
            </a:extLst>
          </p:cNvPr>
          <p:cNvPicPr>
            <a:picLocks noChangeAspect="1"/>
          </p:cNvPicPr>
          <p:nvPr/>
        </p:nvPicPr>
        <p:blipFill>
          <a:blip r:embed="rId7"/>
          <a:stretch>
            <a:fillRect/>
          </a:stretch>
        </p:blipFill>
        <p:spPr>
          <a:xfrm>
            <a:off x="578459" y="1831847"/>
            <a:ext cx="4846321" cy="1219200"/>
          </a:xfrm>
          <a:prstGeom prst="rect">
            <a:avLst/>
          </a:prstGeom>
        </p:spPr>
      </p:pic>
      <p:pic>
        <p:nvPicPr>
          <p:cNvPr id="9" name="Imagen 8">
            <a:extLst>
              <a:ext uri="{FF2B5EF4-FFF2-40B4-BE49-F238E27FC236}">
                <a16:creationId xmlns:a16="http://schemas.microsoft.com/office/drawing/2014/main" id="{20CECBA7-B1EF-7999-4141-F18CABEC4A77}"/>
              </a:ext>
            </a:extLst>
          </p:cNvPr>
          <p:cNvPicPr>
            <a:picLocks noChangeAspect="1"/>
          </p:cNvPicPr>
          <p:nvPr/>
        </p:nvPicPr>
        <p:blipFill>
          <a:blip r:embed="rId8"/>
          <a:stretch>
            <a:fillRect/>
          </a:stretch>
        </p:blipFill>
        <p:spPr>
          <a:xfrm>
            <a:off x="578459" y="3375947"/>
            <a:ext cx="4197658" cy="2210531"/>
          </a:xfrm>
          <a:prstGeom prst="rect">
            <a:avLst/>
          </a:prstGeom>
        </p:spPr>
      </p:pic>
      <p:pic>
        <p:nvPicPr>
          <p:cNvPr id="11" name="Imagen 10">
            <a:extLst>
              <a:ext uri="{FF2B5EF4-FFF2-40B4-BE49-F238E27FC236}">
                <a16:creationId xmlns:a16="http://schemas.microsoft.com/office/drawing/2014/main" id="{194B8898-5C09-2005-5F77-62B0115B3CD7}"/>
              </a:ext>
            </a:extLst>
          </p:cNvPr>
          <p:cNvPicPr>
            <a:picLocks noChangeAspect="1"/>
          </p:cNvPicPr>
          <p:nvPr/>
        </p:nvPicPr>
        <p:blipFill>
          <a:blip r:embed="rId9"/>
          <a:stretch>
            <a:fillRect/>
          </a:stretch>
        </p:blipFill>
        <p:spPr>
          <a:xfrm>
            <a:off x="7687796" y="3041515"/>
            <a:ext cx="2520627" cy="1273441"/>
          </a:xfrm>
          <a:prstGeom prst="rect">
            <a:avLst/>
          </a:prstGeom>
        </p:spPr>
      </p:pic>
      <p:sp>
        <p:nvSpPr>
          <p:cNvPr id="12" name="CuadroTexto 11">
            <a:extLst>
              <a:ext uri="{FF2B5EF4-FFF2-40B4-BE49-F238E27FC236}">
                <a16:creationId xmlns:a16="http://schemas.microsoft.com/office/drawing/2014/main" id="{18EB355C-2595-1DDB-0750-A2FD0125EA0E}"/>
              </a:ext>
            </a:extLst>
          </p:cNvPr>
          <p:cNvSpPr txBox="1"/>
          <p:nvPr/>
        </p:nvSpPr>
        <p:spPr>
          <a:xfrm>
            <a:off x="6096000" y="1169454"/>
            <a:ext cx="5152868" cy="1384995"/>
          </a:xfrm>
          <a:prstGeom prst="rect">
            <a:avLst/>
          </a:prstGeom>
          <a:noFill/>
        </p:spPr>
        <p:txBody>
          <a:bodyPr wrap="square" rtlCol="0">
            <a:spAutoFit/>
          </a:bodyPr>
          <a:lstStyle/>
          <a:p>
            <a:r>
              <a:rPr lang="es-CO" sz="2800" b="1" dirty="0">
                <a:solidFill>
                  <a:srgbClr val="181E4B"/>
                </a:solidFill>
                <a:latin typeface="Ubuntu" panose="020B0504030602030204" pitchFamily="34" charset="0"/>
              </a:rPr>
              <a:t>Aplicamos cambios a todos los elementos seleccionados en CSS.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FAFC"/>
        </a:solidFill>
        <a:effectLst/>
      </p:bgPr>
    </p:bg>
    <p:spTree>
      <p:nvGrpSpPr>
        <p:cNvPr id="1" name="Shape 124"/>
        <p:cNvGrpSpPr/>
        <p:nvPr/>
      </p:nvGrpSpPr>
      <p:grpSpPr>
        <a:xfrm>
          <a:off x="0" y="0"/>
          <a:ext cx="0" cy="0"/>
          <a:chOff x="0" y="0"/>
          <a:chExt cx="0" cy="0"/>
        </a:xfrm>
      </p:grpSpPr>
      <p:pic>
        <p:nvPicPr>
          <p:cNvPr id="125" name="Google Shape;125;p5"/>
          <p:cNvPicPr preferRelativeResize="0"/>
          <p:nvPr/>
        </p:nvPicPr>
        <p:blipFill rotWithShape="1">
          <a:blip r:embed="rId3">
            <a:alphaModFix/>
          </a:blip>
          <a:srcRect r="9183"/>
          <a:stretch/>
        </p:blipFill>
        <p:spPr>
          <a:xfrm>
            <a:off x="4041195" y="0"/>
            <a:ext cx="8150805" cy="6858000"/>
          </a:xfrm>
          <a:prstGeom prst="rect">
            <a:avLst/>
          </a:prstGeom>
          <a:noFill/>
          <a:ln>
            <a:noFill/>
          </a:ln>
        </p:spPr>
      </p:pic>
      <p:pic>
        <p:nvPicPr>
          <p:cNvPr id="128" name="Google Shape;128;p5"/>
          <p:cNvPicPr preferRelativeResize="0"/>
          <p:nvPr/>
        </p:nvPicPr>
        <p:blipFill rotWithShape="1">
          <a:blip r:embed="rId4">
            <a:alphaModFix/>
          </a:blip>
          <a:srcRect/>
          <a:stretch/>
        </p:blipFill>
        <p:spPr>
          <a:xfrm>
            <a:off x="-652184" y="4303028"/>
            <a:ext cx="3330258" cy="1411500"/>
          </a:xfrm>
          <a:prstGeom prst="rect">
            <a:avLst/>
          </a:prstGeom>
          <a:noFill/>
          <a:ln>
            <a:noFill/>
          </a:ln>
        </p:spPr>
      </p:pic>
      <p:pic>
        <p:nvPicPr>
          <p:cNvPr id="131" name="Google Shape;131;p5"/>
          <p:cNvPicPr preferRelativeResize="0"/>
          <p:nvPr/>
        </p:nvPicPr>
        <p:blipFill rotWithShape="1">
          <a:blip r:embed="rId5">
            <a:alphaModFix/>
          </a:blip>
          <a:srcRect/>
          <a:stretch/>
        </p:blipFill>
        <p:spPr>
          <a:xfrm>
            <a:off x="11039707" y="397102"/>
            <a:ext cx="724829" cy="208823"/>
          </a:xfrm>
          <a:prstGeom prst="rect">
            <a:avLst/>
          </a:prstGeom>
          <a:noFill/>
          <a:ln>
            <a:noFill/>
          </a:ln>
        </p:spPr>
      </p:pic>
      <p:sp>
        <p:nvSpPr>
          <p:cNvPr id="3" name="Google Shape;120;p4">
            <a:extLst>
              <a:ext uri="{FF2B5EF4-FFF2-40B4-BE49-F238E27FC236}">
                <a16:creationId xmlns:a16="http://schemas.microsoft.com/office/drawing/2014/main" id="{5DEDC1F4-45AB-49AE-6A29-FD50D48CB652}"/>
              </a:ext>
            </a:extLst>
          </p:cNvPr>
          <p:cNvSpPr txBox="1"/>
          <p:nvPr/>
        </p:nvSpPr>
        <p:spPr>
          <a:xfrm>
            <a:off x="578459" y="397102"/>
            <a:ext cx="346273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1" dirty="0">
                <a:solidFill>
                  <a:srgbClr val="181E4B"/>
                </a:solidFill>
                <a:latin typeface="Ubuntu"/>
                <a:sym typeface="Ubuntu"/>
              </a:rPr>
              <a:t>Selectores</a:t>
            </a:r>
            <a:endParaRPr sz="1400" b="0" i="0" u="none" strike="noStrike" cap="none" dirty="0">
              <a:solidFill>
                <a:srgbClr val="181E4B"/>
              </a:solidFill>
              <a:latin typeface="Arial"/>
              <a:ea typeface="Arial"/>
              <a:cs typeface="Arial"/>
              <a:sym typeface="Arial"/>
            </a:endParaRPr>
          </a:p>
        </p:txBody>
      </p:sp>
      <p:sp>
        <p:nvSpPr>
          <p:cNvPr id="4" name="CuadroTexto 3">
            <a:extLst>
              <a:ext uri="{FF2B5EF4-FFF2-40B4-BE49-F238E27FC236}">
                <a16:creationId xmlns:a16="http://schemas.microsoft.com/office/drawing/2014/main" id="{7AC621EF-1FCC-1ADB-DFA6-454E22E56DEF}"/>
              </a:ext>
            </a:extLst>
          </p:cNvPr>
          <p:cNvSpPr txBox="1"/>
          <p:nvPr/>
        </p:nvSpPr>
        <p:spPr>
          <a:xfrm>
            <a:off x="578458" y="966448"/>
            <a:ext cx="3874271" cy="400110"/>
          </a:xfrm>
          <a:prstGeom prst="rect">
            <a:avLst/>
          </a:prstGeom>
          <a:noFill/>
        </p:spPr>
        <p:txBody>
          <a:bodyPr wrap="square" rtlCol="0">
            <a:spAutoFit/>
          </a:bodyPr>
          <a:lstStyle/>
          <a:p>
            <a:r>
              <a:rPr lang="es-CO" sz="2000" dirty="0">
                <a:solidFill>
                  <a:srgbClr val="181E4B"/>
                </a:solidFill>
                <a:latin typeface="Ubuntu" panose="020B0504030602030204" pitchFamily="34" charset="0"/>
              </a:rPr>
              <a:t>Selección por ID (únicos)</a:t>
            </a:r>
          </a:p>
        </p:txBody>
      </p:sp>
      <p:pic>
        <p:nvPicPr>
          <p:cNvPr id="5" name="Imagen 4">
            <a:extLst>
              <a:ext uri="{FF2B5EF4-FFF2-40B4-BE49-F238E27FC236}">
                <a16:creationId xmlns:a16="http://schemas.microsoft.com/office/drawing/2014/main" id="{A1FF1DA8-8E48-6FBE-D866-82459DF01C6E}"/>
              </a:ext>
            </a:extLst>
          </p:cNvPr>
          <p:cNvPicPr>
            <a:picLocks noChangeAspect="1"/>
          </p:cNvPicPr>
          <p:nvPr/>
        </p:nvPicPr>
        <p:blipFill>
          <a:blip r:embed="rId6"/>
          <a:stretch>
            <a:fillRect/>
          </a:stretch>
        </p:blipFill>
        <p:spPr>
          <a:xfrm>
            <a:off x="5839039" y="1626714"/>
            <a:ext cx="5563082" cy="3604572"/>
          </a:xfrm>
          <a:prstGeom prst="rect">
            <a:avLst/>
          </a:prstGeom>
        </p:spPr>
      </p:pic>
      <p:pic>
        <p:nvPicPr>
          <p:cNvPr id="8" name="Imagen 7">
            <a:extLst>
              <a:ext uri="{FF2B5EF4-FFF2-40B4-BE49-F238E27FC236}">
                <a16:creationId xmlns:a16="http://schemas.microsoft.com/office/drawing/2014/main" id="{A9D8E124-022E-DB6B-6988-9801EA39BA5F}"/>
              </a:ext>
            </a:extLst>
          </p:cNvPr>
          <p:cNvPicPr>
            <a:picLocks noChangeAspect="1"/>
          </p:cNvPicPr>
          <p:nvPr/>
        </p:nvPicPr>
        <p:blipFill>
          <a:blip r:embed="rId7"/>
          <a:stretch>
            <a:fillRect/>
          </a:stretch>
        </p:blipFill>
        <p:spPr>
          <a:xfrm>
            <a:off x="578458" y="2943625"/>
            <a:ext cx="4697530" cy="11686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FAFC"/>
        </a:solidFill>
        <a:effectLst/>
      </p:bgPr>
    </p:bg>
    <p:spTree>
      <p:nvGrpSpPr>
        <p:cNvPr id="1" name="Shape 124"/>
        <p:cNvGrpSpPr/>
        <p:nvPr/>
      </p:nvGrpSpPr>
      <p:grpSpPr>
        <a:xfrm>
          <a:off x="0" y="0"/>
          <a:ext cx="0" cy="0"/>
          <a:chOff x="0" y="0"/>
          <a:chExt cx="0" cy="0"/>
        </a:xfrm>
      </p:grpSpPr>
      <p:pic>
        <p:nvPicPr>
          <p:cNvPr id="125" name="Google Shape;125;p5"/>
          <p:cNvPicPr preferRelativeResize="0"/>
          <p:nvPr/>
        </p:nvPicPr>
        <p:blipFill rotWithShape="1">
          <a:blip r:embed="rId3">
            <a:alphaModFix/>
          </a:blip>
          <a:srcRect r="9183"/>
          <a:stretch/>
        </p:blipFill>
        <p:spPr>
          <a:xfrm>
            <a:off x="4041195" y="0"/>
            <a:ext cx="8150805" cy="6858000"/>
          </a:xfrm>
          <a:prstGeom prst="rect">
            <a:avLst/>
          </a:prstGeom>
          <a:noFill/>
          <a:ln>
            <a:noFill/>
          </a:ln>
        </p:spPr>
      </p:pic>
      <p:pic>
        <p:nvPicPr>
          <p:cNvPr id="128" name="Google Shape;128;p5"/>
          <p:cNvPicPr preferRelativeResize="0"/>
          <p:nvPr/>
        </p:nvPicPr>
        <p:blipFill rotWithShape="1">
          <a:blip r:embed="rId4">
            <a:alphaModFix/>
          </a:blip>
          <a:srcRect/>
          <a:stretch/>
        </p:blipFill>
        <p:spPr>
          <a:xfrm>
            <a:off x="-652184" y="4303028"/>
            <a:ext cx="3330258" cy="1411500"/>
          </a:xfrm>
          <a:prstGeom prst="rect">
            <a:avLst/>
          </a:prstGeom>
          <a:noFill/>
          <a:ln>
            <a:noFill/>
          </a:ln>
        </p:spPr>
      </p:pic>
      <p:pic>
        <p:nvPicPr>
          <p:cNvPr id="131" name="Google Shape;131;p5"/>
          <p:cNvPicPr preferRelativeResize="0"/>
          <p:nvPr/>
        </p:nvPicPr>
        <p:blipFill rotWithShape="1">
          <a:blip r:embed="rId5">
            <a:alphaModFix/>
          </a:blip>
          <a:srcRect/>
          <a:stretch/>
        </p:blipFill>
        <p:spPr>
          <a:xfrm>
            <a:off x="11039707" y="397102"/>
            <a:ext cx="724829" cy="208823"/>
          </a:xfrm>
          <a:prstGeom prst="rect">
            <a:avLst/>
          </a:prstGeom>
          <a:noFill/>
          <a:ln>
            <a:noFill/>
          </a:ln>
        </p:spPr>
      </p:pic>
      <p:sp>
        <p:nvSpPr>
          <p:cNvPr id="3" name="Google Shape;120;p4">
            <a:extLst>
              <a:ext uri="{FF2B5EF4-FFF2-40B4-BE49-F238E27FC236}">
                <a16:creationId xmlns:a16="http://schemas.microsoft.com/office/drawing/2014/main" id="{FC287351-C5CE-01E7-85E6-7364D1F75C8B}"/>
              </a:ext>
            </a:extLst>
          </p:cNvPr>
          <p:cNvSpPr txBox="1"/>
          <p:nvPr/>
        </p:nvSpPr>
        <p:spPr>
          <a:xfrm>
            <a:off x="578458" y="397102"/>
            <a:ext cx="3228239"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1" i="0" u="none" strike="noStrike" cap="none" dirty="0">
                <a:solidFill>
                  <a:srgbClr val="181E4B"/>
                </a:solidFill>
                <a:latin typeface="Ubuntu"/>
                <a:ea typeface="Arial"/>
                <a:cs typeface="Arial"/>
                <a:sym typeface="Ubuntu"/>
              </a:rPr>
              <a:t>Selectores</a:t>
            </a:r>
            <a:endParaRPr sz="1400" b="0" i="0" u="none" strike="noStrike" cap="none" dirty="0">
              <a:solidFill>
                <a:srgbClr val="181E4B"/>
              </a:solidFill>
              <a:latin typeface="Arial"/>
              <a:ea typeface="Arial"/>
              <a:cs typeface="Arial"/>
              <a:sym typeface="Arial"/>
            </a:endParaRPr>
          </a:p>
        </p:txBody>
      </p:sp>
      <p:sp>
        <p:nvSpPr>
          <p:cNvPr id="6" name="CuadroTexto 5">
            <a:extLst>
              <a:ext uri="{FF2B5EF4-FFF2-40B4-BE49-F238E27FC236}">
                <a16:creationId xmlns:a16="http://schemas.microsoft.com/office/drawing/2014/main" id="{B579139B-BAB9-AAD0-1511-298B18B5B991}"/>
              </a:ext>
            </a:extLst>
          </p:cNvPr>
          <p:cNvSpPr txBox="1"/>
          <p:nvPr/>
        </p:nvSpPr>
        <p:spPr>
          <a:xfrm>
            <a:off x="578458" y="966448"/>
            <a:ext cx="3675489" cy="400110"/>
          </a:xfrm>
          <a:prstGeom prst="rect">
            <a:avLst/>
          </a:prstGeom>
          <a:noFill/>
        </p:spPr>
        <p:txBody>
          <a:bodyPr wrap="square" rtlCol="0">
            <a:spAutoFit/>
          </a:bodyPr>
          <a:lstStyle/>
          <a:p>
            <a:r>
              <a:rPr lang="es-CO" sz="2000" dirty="0">
                <a:solidFill>
                  <a:srgbClr val="181E4B"/>
                </a:solidFill>
                <a:latin typeface="Ubuntu" panose="020B0504030602030204" pitchFamily="34" charset="0"/>
              </a:rPr>
              <a:t>Seleccionar por clases </a:t>
            </a:r>
          </a:p>
        </p:txBody>
      </p:sp>
      <p:pic>
        <p:nvPicPr>
          <p:cNvPr id="4" name="Imagen 3">
            <a:extLst>
              <a:ext uri="{FF2B5EF4-FFF2-40B4-BE49-F238E27FC236}">
                <a16:creationId xmlns:a16="http://schemas.microsoft.com/office/drawing/2014/main" id="{C06C5ECC-E991-D61B-2F17-D6D63B71EF87}"/>
              </a:ext>
            </a:extLst>
          </p:cNvPr>
          <p:cNvPicPr>
            <a:picLocks noChangeAspect="1"/>
          </p:cNvPicPr>
          <p:nvPr/>
        </p:nvPicPr>
        <p:blipFill>
          <a:blip r:embed="rId6"/>
          <a:stretch>
            <a:fillRect/>
          </a:stretch>
        </p:blipFill>
        <p:spPr>
          <a:xfrm>
            <a:off x="574283" y="1639126"/>
            <a:ext cx="5570703" cy="3871295"/>
          </a:xfrm>
          <a:prstGeom prst="rect">
            <a:avLst/>
          </a:prstGeom>
        </p:spPr>
      </p:pic>
      <p:pic>
        <p:nvPicPr>
          <p:cNvPr id="7" name="Imagen 6">
            <a:extLst>
              <a:ext uri="{FF2B5EF4-FFF2-40B4-BE49-F238E27FC236}">
                <a16:creationId xmlns:a16="http://schemas.microsoft.com/office/drawing/2014/main" id="{4A68926E-1414-B685-9951-D7E8F7335865}"/>
              </a:ext>
            </a:extLst>
          </p:cNvPr>
          <p:cNvPicPr>
            <a:picLocks noChangeAspect="1"/>
          </p:cNvPicPr>
          <p:nvPr/>
        </p:nvPicPr>
        <p:blipFill>
          <a:blip r:embed="rId7"/>
          <a:stretch>
            <a:fillRect/>
          </a:stretch>
        </p:blipFill>
        <p:spPr>
          <a:xfrm>
            <a:off x="6379483" y="1639126"/>
            <a:ext cx="5216169" cy="3827786"/>
          </a:xfrm>
          <a:prstGeom prst="rect">
            <a:avLst/>
          </a:prstGeom>
        </p:spPr>
      </p:pic>
    </p:spTree>
    <p:extLst>
      <p:ext uri="{BB962C8B-B14F-4D97-AF65-F5344CB8AC3E}">
        <p14:creationId xmlns:p14="http://schemas.microsoft.com/office/powerpoint/2010/main" val="3436315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FAFC"/>
        </a:solidFill>
        <a:effectLst/>
      </p:bgPr>
    </p:bg>
    <p:spTree>
      <p:nvGrpSpPr>
        <p:cNvPr id="1" name="Shape 124"/>
        <p:cNvGrpSpPr/>
        <p:nvPr/>
      </p:nvGrpSpPr>
      <p:grpSpPr>
        <a:xfrm>
          <a:off x="0" y="0"/>
          <a:ext cx="0" cy="0"/>
          <a:chOff x="0" y="0"/>
          <a:chExt cx="0" cy="0"/>
        </a:xfrm>
      </p:grpSpPr>
      <p:pic>
        <p:nvPicPr>
          <p:cNvPr id="125" name="Google Shape;125;p5"/>
          <p:cNvPicPr preferRelativeResize="0"/>
          <p:nvPr/>
        </p:nvPicPr>
        <p:blipFill rotWithShape="1">
          <a:blip r:embed="rId3">
            <a:alphaModFix/>
          </a:blip>
          <a:srcRect r="9183"/>
          <a:stretch/>
        </p:blipFill>
        <p:spPr>
          <a:xfrm>
            <a:off x="4041195" y="0"/>
            <a:ext cx="8150805" cy="6858000"/>
          </a:xfrm>
          <a:prstGeom prst="rect">
            <a:avLst/>
          </a:prstGeom>
          <a:noFill/>
          <a:ln>
            <a:noFill/>
          </a:ln>
        </p:spPr>
      </p:pic>
      <p:pic>
        <p:nvPicPr>
          <p:cNvPr id="128" name="Google Shape;128;p5"/>
          <p:cNvPicPr preferRelativeResize="0"/>
          <p:nvPr/>
        </p:nvPicPr>
        <p:blipFill rotWithShape="1">
          <a:blip r:embed="rId4">
            <a:alphaModFix/>
          </a:blip>
          <a:srcRect/>
          <a:stretch/>
        </p:blipFill>
        <p:spPr>
          <a:xfrm>
            <a:off x="-652184" y="4303028"/>
            <a:ext cx="3330258" cy="1411500"/>
          </a:xfrm>
          <a:prstGeom prst="rect">
            <a:avLst/>
          </a:prstGeom>
          <a:noFill/>
          <a:ln>
            <a:noFill/>
          </a:ln>
        </p:spPr>
      </p:pic>
      <p:pic>
        <p:nvPicPr>
          <p:cNvPr id="131" name="Google Shape;131;p5"/>
          <p:cNvPicPr preferRelativeResize="0"/>
          <p:nvPr/>
        </p:nvPicPr>
        <p:blipFill rotWithShape="1">
          <a:blip r:embed="rId5">
            <a:alphaModFix/>
          </a:blip>
          <a:srcRect/>
          <a:stretch/>
        </p:blipFill>
        <p:spPr>
          <a:xfrm>
            <a:off x="11039707" y="397102"/>
            <a:ext cx="724829" cy="208823"/>
          </a:xfrm>
          <a:prstGeom prst="rect">
            <a:avLst/>
          </a:prstGeom>
          <a:noFill/>
          <a:ln>
            <a:noFill/>
          </a:ln>
        </p:spPr>
      </p:pic>
      <p:sp>
        <p:nvSpPr>
          <p:cNvPr id="3" name="Google Shape;120;p4">
            <a:extLst>
              <a:ext uri="{FF2B5EF4-FFF2-40B4-BE49-F238E27FC236}">
                <a16:creationId xmlns:a16="http://schemas.microsoft.com/office/drawing/2014/main" id="{FC287351-C5CE-01E7-85E6-7364D1F75C8B}"/>
              </a:ext>
            </a:extLst>
          </p:cNvPr>
          <p:cNvSpPr txBox="1"/>
          <p:nvPr/>
        </p:nvSpPr>
        <p:spPr>
          <a:xfrm>
            <a:off x="578458" y="397102"/>
            <a:ext cx="3569471"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s-CO" sz="4400" b="1" i="0" u="none" strike="noStrike" cap="none" dirty="0">
                <a:solidFill>
                  <a:srgbClr val="181E4B"/>
                </a:solidFill>
                <a:latin typeface="Ubuntu"/>
                <a:ea typeface="Arial"/>
                <a:cs typeface="Arial"/>
                <a:sym typeface="Ubuntu"/>
              </a:rPr>
              <a:t>Selectores</a:t>
            </a:r>
            <a:endParaRPr sz="1400" b="0" i="0" u="none" strike="noStrike" cap="none" dirty="0">
              <a:solidFill>
                <a:srgbClr val="181E4B"/>
              </a:solidFill>
              <a:latin typeface="Arial"/>
              <a:ea typeface="Arial"/>
              <a:cs typeface="Arial"/>
              <a:sym typeface="Arial"/>
            </a:endParaRPr>
          </a:p>
        </p:txBody>
      </p:sp>
      <p:sp>
        <p:nvSpPr>
          <p:cNvPr id="6" name="CuadroTexto 5">
            <a:extLst>
              <a:ext uri="{FF2B5EF4-FFF2-40B4-BE49-F238E27FC236}">
                <a16:creationId xmlns:a16="http://schemas.microsoft.com/office/drawing/2014/main" id="{B579139B-BAB9-AAD0-1511-298B18B5B991}"/>
              </a:ext>
            </a:extLst>
          </p:cNvPr>
          <p:cNvSpPr txBox="1"/>
          <p:nvPr/>
        </p:nvSpPr>
        <p:spPr>
          <a:xfrm>
            <a:off x="578458" y="966448"/>
            <a:ext cx="3675489" cy="400110"/>
          </a:xfrm>
          <a:prstGeom prst="rect">
            <a:avLst/>
          </a:prstGeom>
          <a:noFill/>
        </p:spPr>
        <p:txBody>
          <a:bodyPr wrap="square" rtlCol="0">
            <a:spAutoFit/>
          </a:bodyPr>
          <a:lstStyle/>
          <a:p>
            <a:r>
              <a:rPr lang="es-CO" sz="2000" dirty="0">
                <a:solidFill>
                  <a:srgbClr val="181E4B"/>
                </a:solidFill>
                <a:latin typeface="Ubuntu" panose="020B0504030602030204" pitchFamily="34" charset="0"/>
              </a:rPr>
              <a:t>Selección mixta </a:t>
            </a:r>
          </a:p>
        </p:txBody>
      </p:sp>
      <p:pic>
        <p:nvPicPr>
          <p:cNvPr id="5" name="Imagen 4">
            <a:extLst>
              <a:ext uri="{FF2B5EF4-FFF2-40B4-BE49-F238E27FC236}">
                <a16:creationId xmlns:a16="http://schemas.microsoft.com/office/drawing/2014/main" id="{9979F060-B22E-F424-32C5-48239BD104F9}"/>
              </a:ext>
            </a:extLst>
          </p:cNvPr>
          <p:cNvPicPr>
            <a:picLocks noChangeAspect="1"/>
          </p:cNvPicPr>
          <p:nvPr/>
        </p:nvPicPr>
        <p:blipFill>
          <a:blip r:embed="rId6"/>
          <a:stretch>
            <a:fillRect/>
          </a:stretch>
        </p:blipFill>
        <p:spPr>
          <a:xfrm>
            <a:off x="578458" y="1559819"/>
            <a:ext cx="8808657" cy="783298"/>
          </a:xfrm>
          <a:prstGeom prst="rect">
            <a:avLst/>
          </a:prstGeom>
        </p:spPr>
      </p:pic>
      <p:pic>
        <p:nvPicPr>
          <p:cNvPr id="9" name="Imagen 8">
            <a:extLst>
              <a:ext uri="{FF2B5EF4-FFF2-40B4-BE49-F238E27FC236}">
                <a16:creationId xmlns:a16="http://schemas.microsoft.com/office/drawing/2014/main" id="{75414DAB-1DA5-A119-9C73-B353FF531637}"/>
              </a:ext>
            </a:extLst>
          </p:cNvPr>
          <p:cNvPicPr>
            <a:picLocks noChangeAspect="1"/>
          </p:cNvPicPr>
          <p:nvPr/>
        </p:nvPicPr>
        <p:blipFill>
          <a:blip r:embed="rId7"/>
          <a:stretch>
            <a:fillRect/>
          </a:stretch>
        </p:blipFill>
        <p:spPr>
          <a:xfrm>
            <a:off x="6866509" y="3392744"/>
            <a:ext cx="4636377" cy="1820567"/>
          </a:xfrm>
          <a:prstGeom prst="rect">
            <a:avLst/>
          </a:prstGeom>
        </p:spPr>
      </p:pic>
      <p:sp>
        <p:nvSpPr>
          <p:cNvPr id="12" name="CuadroTexto 11">
            <a:extLst>
              <a:ext uri="{FF2B5EF4-FFF2-40B4-BE49-F238E27FC236}">
                <a16:creationId xmlns:a16="http://schemas.microsoft.com/office/drawing/2014/main" id="{63209329-67D0-F9C9-FFFF-03E63AF99AF4}"/>
              </a:ext>
            </a:extLst>
          </p:cNvPr>
          <p:cNvSpPr txBox="1"/>
          <p:nvPr/>
        </p:nvSpPr>
        <p:spPr>
          <a:xfrm>
            <a:off x="578457" y="2679410"/>
            <a:ext cx="6672365" cy="3416320"/>
          </a:xfrm>
          <a:prstGeom prst="rect">
            <a:avLst/>
          </a:prstGeom>
          <a:noFill/>
        </p:spPr>
        <p:txBody>
          <a:bodyPr wrap="square">
            <a:spAutoFit/>
          </a:bodyPr>
          <a:lstStyle/>
          <a:p>
            <a:r>
              <a:rPr lang="es-MX" sz="1800" dirty="0">
                <a:latin typeface="Ubuntu" panose="020B0504030602030204" pitchFamily="34" charset="0"/>
              </a:rPr>
              <a:t>En este ejemplo, sólo se aplicarán los estilos cuando el elemento HTML cumpla las siguientes condiciones (observa que no existen espacios entre las clases </a:t>
            </a:r>
            <a:r>
              <a:rPr lang="es-MX" sz="1800" dirty="0" err="1">
                <a:latin typeface="Ubuntu" panose="020B0504030602030204" pitchFamily="34" charset="0"/>
              </a:rPr>
              <a:t>classic</a:t>
            </a:r>
            <a:r>
              <a:rPr lang="es-MX" sz="1800" dirty="0">
                <a:latin typeface="Ubuntu" panose="020B0504030602030204" pitchFamily="34" charset="0"/>
              </a:rPr>
              <a:t>, </a:t>
            </a:r>
            <a:r>
              <a:rPr lang="es-MX" sz="1800" dirty="0" err="1">
                <a:latin typeface="Ubuntu" panose="020B0504030602030204" pitchFamily="34" charset="0"/>
              </a:rPr>
              <a:t>primary</a:t>
            </a:r>
            <a:r>
              <a:rPr lang="es-MX" sz="1800" dirty="0">
                <a:latin typeface="Ubuntu" panose="020B0504030602030204" pitchFamily="34" charset="0"/>
              </a:rPr>
              <a:t> y </a:t>
            </a:r>
            <a:r>
              <a:rPr lang="es-MX" sz="1800" dirty="0" err="1">
                <a:latin typeface="Ubuntu" panose="020B0504030602030204" pitchFamily="34" charset="0"/>
              </a:rPr>
              <a:t>large</a:t>
            </a:r>
            <a:r>
              <a:rPr lang="es-MX" sz="1800" dirty="0">
                <a:latin typeface="Ubuntu" panose="020B0504030602030204" pitchFamily="34" charset="0"/>
              </a:rPr>
              <a:t>):</a:t>
            </a:r>
          </a:p>
          <a:p>
            <a:endParaRPr lang="es-MX" sz="1800" dirty="0">
              <a:latin typeface="Ubuntu" panose="020B0504030602030204" pitchFamily="34" charset="0"/>
            </a:endParaRPr>
          </a:p>
          <a:p>
            <a:pPr marL="285750" indent="-285750">
              <a:buFont typeface="Arial" panose="020B0604020202020204" pitchFamily="34" charset="0"/>
              <a:buChar char="•"/>
            </a:pPr>
            <a:r>
              <a:rPr lang="es-MX" sz="1800" dirty="0">
                <a:latin typeface="Ubuntu" panose="020B0504030602030204" pitchFamily="34" charset="0"/>
              </a:rPr>
              <a:t>Sea un elemento HTML </a:t>
            </a:r>
            <a:r>
              <a:rPr lang="es-MX" sz="1800" dirty="0">
                <a:highlight>
                  <a:srgbClr val="FF00FF"/>
                </a:highlight>
                <a:latin typeface="Ubuntu" panose="020B0504030602030204" pitchFamily="34" charset="0"/>
              </a:rPr>
              <a:t>&lt;</a:t>
            </a:r>
            <a:r>
              <a:rPr lang="es-MX" sz="1800" dirty="0" err="1">
                <a:highlight>
                  <a:srgbClr val="FF00FF"/>
                </a:highlight>
                <a:latin typeface="Ubuntu" panose="020B0504030602030204" pitchFamily="34" charset="0"/>
              </a:rPr>
              <a:t>button</a:t>
            </a:r>
            <a:r>
              <a:rPr lang="es-MX" sz="1800" dirty="0">
                <a:highlight>
                  <a:srgbClr val="FF00FF"/>
                </a:highlight>
                <a:latin typeface="Ubuntu" panose="020B0504030602030204" pitchFamily="34" charset="0"/>
              </a:rPr>
              <a:t>&gt;</a:t>
            </a:r>
          </a:p>
          <a:p>
            <a:pPr marL="285750" indent="-285750">
              <a:buFont typeface="Arial" panose="020B0604020202020204" pitchFamily="34" charset="0"/>
              <a:buChar char="•"/>
            </a:pPr>
            <a:r>
              <a:rPr lang="es-MX" sz="1800" dirty="0">
                <a:latin typeface="Ubuntu" panose="020B0504030602030204" pitchFamily="34" charset="0"/>
              </a:rPr>
              <a:t>Tenga una clase </a:t>
            </a:r>
            <a:r>
              <a:rPr lang="es-MX" sz="1800" dirty="0">
                <a:highlight>
                  <a:srgbClr val="FF00FF"/>
                </a:highlight>
                <a:latin typeface="Ubuntu" panose="020B0504030602030204" pitchFamily="34" charset="0"/>
              </a:rPr>
              <a:t>.</a:t>
            </a:r>
            <a:r>
              <a:rPr lang="es-MX" sz="1800" dirty="0" err="1">
                <a:highlight>
                  <a:srgbClr val="FF00FF"/>
                </a:highlight>
                <a:latin typeface="Ubuntu" panose="020B0504030602030204" pitchFamily="34" charset="0"/>
              </a:rPr>
              <a:t>classic</a:t>
            </a:r>
            <a:endParaRPr lang="es-MX" sz="1800" dirty="0">
              <a:highlight>
                <a:srgbClr val="FF00FF"/>
              </a:highlight>
              <a:latin typeface="Ubuntu" panose="020B0504030602030204" pitchFamily="34" charset="0"/>
            </a:endParaRPr>
          </a:p>
          <a:p>
            <a:pPr marL="285750" indent="-285750">
              <a:buFont typeface="Arial" panose="020B0604020202020204" pitchFamily="34" charset="0"/>
              <a:buChar char="•"/>
            </a:pPr>
            <a:r>
              <a:rPr lang="es-MX" sz="1800" dirty="0">
                <a:latin typeface="Ubuntu" panose="020B0504030602030204" pitchFamily="34" charset="0"/>
              </a:rPr>
              <a:t>Tenga una clase </a:t>
            </a:r>
            <a:r>
              <a:rPr lang="es-MX" sz="1800" dirty="0">
                <a:highlight>
                  <a:srgbClr val="FF00FF"/>
                </a:highlight>
                <a:latin typeface="Ubuntu" panose="020B0504030602030204" pitchFamily="34" charset="0"/>
              </a:rPr>
              <a:t>.</a:t>
            </a:r>
            <a:r>
              <a:rPr lang="es-MX" sz="1800" dirty="0" err="1">
                <a:highlight>
                  <a:srgbClr val="FF00FF"/>
                </a:highlight>
                <a:latin typeface="Ubuntu" panose="020B0504030602030204" pitchFamily="34" charset="0"/>
              </a:rPr>
              <a:t>primary</a:t>
            </a:r>
            <a:r>
              <a:rPr lang="es-MX" sz="1800" dirty="0">
                <a:highlight>
                  <a:srgbClr val="FF00FF"/>
                </a:highlight>
                <a:latin typeface="Ubuntu" panose="020B0504030602030204" pitchFamily="34" charset="0"/>
              </a:rPr>
              <a:t>   </a:t>
            </a:r>
          </a:p>
          <a:p>
            <a:pPr marL="285750" indent="-285750">
              <a:buFont typeface="Arial" panose="020B0604020202020204" pitchFamily="34" charset="0"/>
              <a:buChar char="•"/>
            </a:pPr>
            <a:r>
              <a:rPr lang="es-MX" sz="1800" dirty="0">
                <a:latin typeface="Ubuntu" panose="020B0504030602030204" pitchFamily="34" charset="0"/>
              </a:rPr>
              <a:t>Tenga una clase </a:t>
            </a:r>
            <a:r>
              <a:rPr lang="es-MX" sz="1800" dirty="0">
                <a:highlight>
                  <a:srgbClr val="FF00FF"/>
                </a:highlight>
                <a:latin typeface="Ubuntu" panose="020B0504030602030204" pitchFamily="34" charset="0"/>
              </a:rPr>
              <a:t>.</a:t>
            </a:r>
            <a:r>
              <a:rPr lang="es-MX" sz="1800" dirty="0" err="1">
                <a:highlight>
                  <a:srgbClr val="FF00FF"/>
                </a:highlight>
                <a:latin typeface="Ubuntu" panose="020B0504030602030204" pitchFamily="34" charset="0"/>
              </a:rPr>
              <a:t>large</a:t>
            </a:r>
            <a:endParaRPr lang="es-MX" sz="1800" dirty="0">
              <a:highlight>
                <a:srgbClr val="FF00FF"/>
              </a:highlight>
              <a:latin typeface="Ubuntu" panose="020B0504030602030204" pitchFamily="34" charset="0"/>
            </a:endParaRPr>
          </a:p>
          <a:p>
            <a:pPr marL="285750" indent="-285750">
              <a:buFont typeface="Arial" panose="020B0604020202020204" pitchFamily="34" charset="0"/>
              <a:buChar char="•"/>
            </a:pPr>
            <a:endParaRPr lang="es-MX" sz="1800" dirty="0">
              <a:highlight>
                <a:srgbClr val="FF00FF"/>
              </a:highlight>
              <a:latin typeface="Ubuntu" panose="020B0504030602030204" pitchFamily="34" charset="0"/>
            </a:endParaRPr>
          </a:p>
          <a:p>
            <a:r>
              <a:rPr lang="es-MX" sz="1800" dirty="0">
                <a:latin typeface="Ubuntu" panose="020B0504030602030204" pitchFamily="34" charset="0"/>
              </a:rPr>
              <a:t>Se debe cumplir todas y cada una de ellas. Si falta alguna, no se seleccionará el elemento y no se aplicará el estilo.</a:t>
            </a:r>
            <a:endParaRPr lang="es-CO" sz="1800" dirty="0">
              <a:latin typeface="Ubuntu" panose="020B0504030602030204" pitchFamily="34" charset="0"/>
            </a:endParaRPr>
          </a:p>
        </p:txBody>
      </p:sp>
    </p:spTree>
    <p:extLst>
      <p:ext uri="{BB962C8B-B14F-4D97-AF65-F5344CB8AC3E}">
        <p14:creationId xmlns:p14="http://schemas.microsoft.com/office/powerpoint/2010/main" val="861892161"/>
      </p:ext>
    </p:extLst>
  </p:cSld>
  <p:clrMapOvr>
    <a:masterClrMapping/>
  </p:clrMapOvr>
</p:sld>
</file>

<file path=ppt/theme/theme1.xml><?xml version="1.0" encoding="utf-8"?>
<a:theme xmlns:a="http://schemas.openxmlformats.org/drawingml/2006/main" name="Tema de Office">
  <a:themeElements>
    <a:clrScheme name="Riwi">
      <a:dk1>
        <a:srgbClr val="000000"/>
      </a:dk1>
      <a:lt1>
        <a:srgbClr val="FFFFFF"/>
      </a:lt1>
      <a:dk2>
        <a:srgbClr val="44546A"/>
      </a:dk2>
      <a:lt2>
        <a:srgbClr val="E7E6E6"/>
      </a:lt2>
      <a:accent1>
        <a:srgbClr val="6B5CFF"/>
      </a:accent1>
      <a:accent2>
        <a:srgbClr val="5ACBA3"/>
      </a:accent2>
      <a:accent3>
        <a:srgbClr val="E5CA51"/>
      </a:accent3>
      <a:accent4>
        <a:srgbClr val="E9A1FC"/>
      </a:accent4>
      <a:accent5>
        <a:srgbClr val="FE654F"/>
      </a:accent5>
      <a:accent6>
        <a:srgbClr val="171E4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11394</TotalTime>
  <Words>1463</Words>
  <Application>Microsoft Office PowerPoint</Application>
  <PresentationFormat>Panorámica</PresentationFormat>
  <Paragraphs>209</Paragraphs>
  <Slides>25</Slides>
  <Notes>25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25</vt:i4>
      </vt:variant>
    </vt:vector>
  </HeadingPairs>
  <TitlesOfParts>
    <vt:vector size="30" baseType="lpstr">
      <vt:lpstr>Arial</vt:lpstr>
      <vt:lpstr>Ubuntu Light</vt:lpstr>
      <vt:lpstr>Calibri</vt:lpstr>
      <vt:lpstr>Ubuntu</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Alejandra Maria Martinez Ocampo</dc:creator>
  <cp:lastModifiedBy>User</cp:lastModifiedBy>
  <cp:revision>19</cp:revision>
  <dcterms:created xsi:type="dcterms:W3CDTF">2023-04-19T20:56:41Z</dcterms:created>
  <dcterms:modified xsi:type="dcterms:W3CDTF">2023-10-29T16:34:19Z</dcterms:modified>
</cp:coreProperties>
</file>